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5" r:id="rId7"/>
    <p:sldId id="266" r:id="rId8"/>
    <p:sldId id="267" r:id="rId9"/>
    <p:sldId id="268" r:id="rId10"/>
    <p:sldId id="269" r:id="rId11"/>
    <p:sldId id="272" r:id="rId12"/>
    <p:sldId id="273" r:id="rId13"/>
    <p:sldId id="275" r:id="rId14"/>
    <p:sldId id="276" r:id="rId15"/>
    <p:sldId id="277" r:id="rId16"/>
    <p:sldId id="278" r:id="rId17"/>
    <p:sldId id="279" r:id="rId18"/>
    <p:sldId id="280" r:id="rId19"/>
    <p:sldId id="281" r:id="rId20"/>
    <p:sldId id="282" r:id="rId21"/>
    <p:sldId id="283" r:id="rId22"/>
    <p:sldId id="284" r:id="rId23"/>
    <p:sldId id="285" r:id="rId24"/>
    <p:sldId id="270"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2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B7A69-419A-4046-9A27-CBA9D1072584}"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A7449FD9-5768-4514-9C5C-360839C11909}">
      <dgm:prSet phldrT="[Text]" custT="1"/>
      <dgm:spPr>
        <a:xfrm>
          <a:off x="512611" y="525311"/>
          <a:ext cx="4736592" cy="4736592"/>
        </a:xfrm>
        <a:solidFill>
          <a:srgbClr val="00338D"/>
        </a:solidFill>
        <a:ln w="25400" cap="flat" cmpd="sng" algn="ctr">
          <a:solidFill>
            <a:sysClr val="window" lastClr="FFFFFF">
              <a:hueOff val="0"/>
              <a:satOff val="0"/>
              <a:lumOff val="0"/>
              <a:alphaOff val="0"/>
            </a:sysClr>
          </a:solidFill>
          <a:prstDash val="solid"/>
        </a:ln>
        <a:effectLst/>
      </dgm:spPr>
      <dgm:t>
        <a:bodyPr/>
        <a:lstStyle/>
        <a:p>
          <a:pPr algn="l">
            <a:spcAft>
              <a:spcPts val="0"/>
            </a:spcAft>
          </a:pPr>
          <a:r>
            <a:rPr lang="hr-HR" sz="1600" b="1" dirty="0">
              <a:solidFill>
                <a:sysClr val="window" lastClr="FFFFFF"/>
              </a:solidFill>
              <a:latin typeface="Arial"/>
              <a:ea typeface="+mn-ea"/>
              <a:cs typeface="Arial"/>
            </a:rPr>
            <a:t>Promijeniti javnu Percepciju i</a:t>
          </a:r>
        </a:p>
        <a:p>
          <a:pPr>
            <a:spcAft>
              <a:spcPts val="0"/>
            </a:spcAft>
          </a:pPr>
          <a:r>
            <a:rPr lang="hr-HR" sz="1600" b="1" dirty="0">
              <a:solidFill>
                <a:sysClr val="window" lastClr="FFFFFF"/>
              </a:solidFill>
              <a:latin typeface="Arial"/>
              <a:ea typeface="+mn-ea"/>
              <a:cs typeface="Arial"/>
            </a:rPr>
            <a:t>Povećati</a:t>
          </a:r>
        </a:p>
        <a:p>
          <a:pPr>
            <a:spcAft>
              <a:spcPts val="0"/>
            </a:spcAft>
          </a:pPr>
          <a:r>
            <a:rPr lang="hr-HR" sz="1600" b="1" dirty="0">
              <a:solidFill>
                <a:sysClr val="window" lastClr="FFFFFF"/>
              </a:solidFill>
              <a:latin typeface="Arial"/>
              <a:ea typeface="+mn-ea"/>
              <a:cs typeface="Arial"/>
            </a:rPr>
            <a:t>Vidljivost</a:t>
          </a:r>
          <a:endParaRPr lang="en-US" sz="1600" b="1" dirty="0">
            <a:solidFill>
              <a:sysClr val="window" lastClr="FFFFFF"/>
            </a:solidFill>
            <a:latin typeface="Arial"/>
            <a:ea typeface="+mn-ea"/>
            <a:cs typeface="Arial"/>
          </a:endParaRPr>
        </a:p>
      </dgm:t>
    </dgm:pt>
    <dgm:pt modelId="{0F59020B-A72A-494C-97D4-C67F33FC82E6}" type="parTrans" cxnId="{F5479495-D9CB-4FBD-842E-9154B80DF94A}">
      <dgm:prSet/>
      <dgm:spPr/>
      <dgm:t>
        <a:bodyPr/>
        <a:lstStyle/>
        <a:p>
          <a:endParaRPr lang="en-US"/>
        </a:p>
      </dgm:t>
    </dgm:pt>
    <dgm:pt modelId="{D403E0B1-07A3-4293-ACD2-350C3DE25645}" type="sibTrans" cxnId="{F5479495-D9CB-4FBD-842E-9154B80DF94A}">
      <dgm:prSet/>
      <dgm:spPr/>
      <dgm:t>
        <a:bodyPr/>
        <a:lstStyle/>
        <a:p>
          <a:endParaRPr lang="en-US"/>
        </a:p>
      </dgm:t>
    </dgm:pt>
    <dgm:pt modelId="{556B323D-A411-4BB6-A2EC-04C4BA6F1DFB}">
      <dgm:prSet phldrT="[Text]" custT="1"/>
      <dgm:spPr>
        <a:xfrm>
          <a:off x="353596" y="366296"/>
          <a:ext cx="4736592" cy="4736592"/>
        </a:xfrm>
        <a:solidFill>
          <a:srgbClr val="00338D"/>
        </a:solidFill>
        <a:ln w="25400" cap="flat" cmpd="sng" algn="ctr">
          <a:solidFill>
            <a:sysClr val="window" lastClr="FFFFFF">
              <a:hueOff val="0"/>
              <a:satOff val="0"/>
              <a:lumOff val="0"/>
              <a:alphaOff val="0"/>
            </a:sysClr>
          </a:solidFill>
          <a:prstDash val="solid"/>
        </a:ln>
        <a:effectLst/>
      </dgm:spPr>
      <dgm:t>
        <a:bodyPr/>
        <a:lstStyle/>
        <a:p>
          <a:pPr algn="r">
            <a:spcAft>
              <a:spcPts val="0"/>
            </a:spcAft>
          </a:pPr>
          <a:r>
            <a:rPr lang="hr-HR" sz="1600" b="1" dirty="0">
              <a:solidFill>
                <a:sysClr val="window" lastClr="FFFFFF"/>
              </a:solidFill>
              <a:latin typeface="Arial"/>
              <a:ea typeface="+mn-ea"/>
              <a:cs typeface="Arial"/>
            </a:rPr>
            <a:t>Poboljšati</a:t>
          </a:r>
        </a:p>
        <a:p>
          <a:pPr algn="r">
            <a:spcAft>
              <a:spcPts val="0"/>
            </a:spcAft>
          </a:pPr>
          <a:r>
            <a:rPr lang="hr-HR" sz="1600" b="1" dirty="0">
              <a:solidFill>
                <a:sysClr val="window" lastClr="FFFFFF"/>
              </a:solidFill>
              <a:latin typeface="Arial"/>
              <a:ea typeface="+mn-ea"/>
              <a:cs typeface="Arial"/>
            </a:rPr>
            <a:t>Vrijednost Članstva i</a:t>
          </a:r>
        </a:p>
        <a:p>
          <a:pPr algn="r">
            <a:spcAft>
              <a:spcPts val="0"/>
            </a:spcAft>
          </a:pPr>
          <a:r>
            <a:rPr lang="hr-HR" sz="1600" b="1" dirty="0">
              <a:solidFill>
                <a:sysClr val="window" lastClr="FFFFFF"/>
              </a:solidFill>
              <a:latin typeface="Arial"/>
              <a:ea typeface="+mn-ea"/>
              <a:cs typeface="Arial"/>
            </a:rPr>
            <a:t>Obuhvatiti</a:t>
          </a:r>
        </a:p>
        <a:p>
          <a:pPr algn="r">
            <a:spcAft>
              <a:spcPts val="0"/>
            </a:spcAft>
          </a:pPr>
          <a:r>
            <a:rPr lang="hr-HR" sz="1600" b="1" dirty="0">
              <a:solidFill>
                <a:sysClr val="window" lastClr="FFFFFF"/>
              </a:solidFill>
              <a:latin typeface="Arial"/>
              <a:ea typeface="+mn-ea"/>
              <a:cs typeface="Arial"/>
            </a:rPr>
            <a:t>Nova Tržišta</a:t>
          </a:r>
        </a:p>
        <a:p>
          <a:pPr algn="r">
            <a:spcAft>
              <a:spcPct val="35000"/>
            </a:spcAft>
          </a:pPr>
          <a:endParaRPr lang="en-US" sz="1200" dirty="0">
            <a:solidFill>
              <a:sysClr val="window" lastClr="FFFFFF"/>
            </a:solidFill>
            <a:latin typeface="Arial"/>
            <a:ea typeface="+mn-ea"/>
            <a:cs typeface="Arial"/>
          </a:endParaRPr>
        </a:p>
      </dgm:t>
    </dgm:pt>
    <dgm:pt modelId="{4961A11F-8273-4C35-84F6-F1CE4EAB7ADB}" type="parTrans" cxnId="{9A8CB94B-9EA9-4DBF-B8AC-39E4E6B18E24}">
      <dgm:prSet/>
      <dgm:spPr/>
      <dgm:t>
        <a:bodyPr/>
        <a:lstStyle/>
        <a:p>
          <a:endParaRPr lang="en-US"/>
        </a:p>
      </dgm:t>
    </dgm:pt>
    <dgm:pt modelId="{85AE5799-A990-448B-919C-9ADC7FE1925F}" type="sibTrans" cxnId="{9A8CB94B-9EA9-4DBF-B8AC-39E4E6B18E24}">
      <dgm:prSet/>
      <dgm:spPr/>
      <dgm:t>
        <a:bodyPr/>
        <a:lstStyle/>
        <a:p>
          <a:endParaRPr lang="en-US"/>
        </a:p>
      </dgm:t>
    </dgm:pt>
    <dgm:pt modelId="{A79D1611-442C-45BB-B4A2-2AFC681F1817}">
      <dgm:prSet phldrT="[Text]" custT="1"/>
      <dgm:spPr>
        <a:xfrm>
          <a:off x="518484" y="348061"/>
          <a:ext cx="4736592" cy="4736592"/>
        </a:xfrm>
        <a:solidFill>
          <a:srgbClr val="00338D"/>
        </a:solidFill>
        <a:ln w="25400" cap="flat" cmpd="sng" algn="ctr">
          <a:solidFill>
            <a:sysClr val="window" lastClr="FFFFFF">
              <a:hueOff val="0"/>
              <a:satOff val="0"/>
              <a:lumOff val="0"/>
              <a:alphaOff val="0"/>
            </a:sysClr>
          </a:solidFill>
          <a:prstDash val="solid"/>
        </a:ln>
        <a:effectLst/>
      </dgm:spPr>
      <dgm:t>
        <a:bodyPr/>
        <a:lstStyle/>
        <a:p>
          <a:pPr algn="l">
            <a:spcAft>
              <a:spcPts val="0"/>
            </a:spcAft>
          </a:pPr>
          <a:r>
            <a:rPr lang="hr-HR" sz="1600" b="1" dirty="0">
              <a:solidFill>
                <a:schemeClr val="bg1"/>
              </a:solidFill>
            </a:rPr>
            <a:t>Pojačati</a:t>
          </a:r>
        </a:p>
        <a:p>
          <a:pPr algn="l">
            <a:spcAft>
              <a:spcPts val="0"/>
            </a:spcAft>
          </a:pPr>
          <a:r>
            <a:rPr lang="hr-HR" sz="1600" b="1" dirty="0">
              <a:solidFill>
                <a:schemeClr val="bg1"/>
              </a:solidFill>
            </a:rPr>
            <a:t>Utjecaj</a:t>
          </a:r>
        </a:p>
        <a:p>
          <a:pPr algn="l">
            <a:spcAft>
              <a:spcPts val="0"/>
            </a:spcAft>
          </a:pPr>
          <a:r>
            <a:rPr lang="hr-HR" sz="1600" b="1" dirty="0">
              <a:solidFill>
                <a:schemeClr val="bg1"/>
              </a:solidFill>
            </a:rPr>
            <a:t>i Fokus</a:t>
          </a:r>
        </a:p>
        <a:p>
          <a:pPr algn="l">
            <a:spcAft>
              <a:spcPts val="0"/>
            </a:spcAft>
          </a:pPr>
          <a:r>
            <a:rPr lang="hr-HR" sz="1600" b="1" dirty="0">
              <a:solidFill>
                <a:schemeClr val="bg1"/>
              </a:solidFill>
            </a:rPr>
            <a:t>Služenja</a:t>
          </a:r>
          <a:endParaRPr lang="en-US" sz="1600" b="1" dirty="0">
            <a:solidFill>
              <a:sysClr val="window" lastClr="FFFFFF"/>
            </a:solidFill>
            <a:latin typeface="Arial"/>
            <a:ea typeface="+mn-ea"/>
            <a:cs typeface="Arial"/>
          </a:endParaRPr>
        </a:p>
      </dgm:t>
    </dgm:pt>
    <dgm:pt modelId="{5F0EF85F-2D08-48A6-9BBB-6E2605FDB249}" type="parTrans" cxnId="{59ECB1CD-56F4-405B-BFCC-4D792AAE4DD6}">
      <dgm:prSet/>
      <dgm:spPr/>
      <dgm:t>
        <a:bodyPr/>
        <a:lstStyle/>
        <a:p>
          <a:endParaRPr lang="en-US"/>
        </a:p>
      </dgm:t>
    </dgm:pt>
    <dgm:pt modelId="{4C2206F4-A07A-420A-8114-39AD83C0597B}" type="sibTrans" cxnId="{59ECB1CD-56F4-405B-BFCC-4D792AAE4DD6}">
      <dgm:prSet/>
      <dgm:spPr/>
      <dgm:t>
        <a:bodyPr/>
        <a:lstStyle/>
        <a:p>
          <a:endParaRPr lang="en-US"/>
        </a:p>
      </dgm:t>
    </dgm:pt>
    <dgm:pt modelId="{A76E59BB-7636-4905-82A7-D5191268BB60}">
      <dgm:prSet phldrT="[Text]" custT="1"/>
      <dgm:spPr>
        <a:xfrm>
          <a:off x="353596" y="525311"/>
          <a:ext cx="4736592" cy="4736592"/>
        </a:xfrm>
        <a:solidFill>
          <a:srgbClr val="00338D"/>
        </a:solidFill>
        <a:ln w="25400" cap="flat" cmpd="sng" algn="ctr">
          <a:solidFill>
            <a:sysClr val="window" lastClr="FFFFFF">
              <a:hueOff val="0"/>
              <a:satOff val="0"/>
              <a:lumOff val="0"/>
              <a:alphaOff val="0"/>
            </a:sysClr>
          </a:solidFill>
          <a:prstDash val="solid"/>
        </a:ln>
        <a:effectLst/>
      </dgm:spPr>
      <dgm:t>
        <a:bodyPr/>
        <a:lstStyle/>
        <a:p>
          <a:pPr algn="r">
            <a:spcAft>
              <a:spcPts val="0"/>
            </a:spcAft>
          </a:pPr>
          <a:r>
            <a:rPr lang="hr-HR" sz="1600" b="1" dirty="0">
              <a:solidFill>
                <a:sysClr val="window" lastClr="FFFFFF"/>
              </a:solidFill>
              <a:latin typeface="Arial"/>
              <a:ea typeface="+mn-ea"/>
              <a:cs typeface="Arial"/>
            </a:rPr>
            <a:t>Tražiti Izvrsnost</a:t>
          </a:r>
        </a:p>
        <a:p>
          <a:pPr algn="r">
            <a:spcAft>
              <a:spcPts val="0"/>
            </a:spcAft>
          </a:pPr>
          <a:r>
            <a:rPr lang="hr-HR" sz="1600" b="1" dirty="0">
              <a:solidFill>
                <a:sysClr val="window" lastClr="FFFFFF"/>
              </a:solidFill>
              <a:latin typeface="Arial"/>
              <a:ea typeface="+mn-ea"/>
              <a:cs typeface="Arial"/>
            </a:rPr>
            <a:t>Kluba,</a:t>
          </a:r>
        </a:p>
        <a:p>
          <a:pPr algn="r">
            <a:spcAft>
              <a:spcPts val="0"/>
            </a:spcAft>
          </a:pPr>
          <a:r>
            <a:rPr lang="hr-HR" sz="1600" b="1" dirty="0">
              <a:solidFill>
                <a:sysClr val="window" lastClr="FFFFFF"/>
              </a:solidFill>
              <a:latin typeface="Arial"/>
              <a:ea typeface="+mn-ea"/>
              <a:cs typeface="Arial"/>
            </a:rPr>
            <a:t>Distrikta i Organizacije</a:t>
          </a:r>
          <a:endParaRPr lang="en-US" sz="1600" b="1" dirty="0">
            <a:solidFill>
              <a:sysClr val="window" lastClr="FFFFFF"/>
            </a:solidFill>
            <a:latin typeface="Arial"/>
            <a:ea typeface="+mn-ea"/>
            <a:cs typeface="Arial"/>
          </a:endParaRPr>
        </a:p>
      </dgm:t>
    </dgm:pt>
    <dgm:pt modelId="{5D27953D-208A-4D67-B390-1265D4BE386A}" type="parTrans" cxnId="{A53C2FDF-6CAA-47F8-869C-4596EDA0EB16}">
      <dgm:prSet/>
      <dgm:spPr/>
      <dgm:t>
        <a:bodyPr/>
        <a:lstStyle/>
        <a:p>
          <a:endParaRPr lang="en-US"/>
        </a:p>
      </dgm:t>
    </dgm:pt>
    <dgm:pt modelId="{15AF714E-D6D6-4BCC-BE2D-77D45F252021}" type="sibTrans" cxnId="{A53C2FDF-6CAA-47F8-869C-4596EDA0EB16}">
      <dgm:prSet/>
      <dgm:spPr/>
      <dgm:t>
        <a:bodyPr/>
        <a:lstStyle/>
        <a:p>
          <a:endParaRPr lang="en-US"/>
        </a:p>
      </dgm:t>
    </dgm:pt>
    <dgm:pt modelId="{16E1836E-8859-4074-9B2F-AC34EC9B51C0}" type="pres">
      <dgm:prSet presAssocID="{F65B7A69-419A-4046-9A27-CBA9D1072584}" presName="compositeShape" presStyleCnt="0">
        <dgm:presLayoutVars>
          <dgm:chMax val="7"/>
          <dgm:dir/>
          <dgm:resizeHandles val="exact"/>
        </dgm:presLayoutVars>
      </dgm:prSet>
      <dgm:spPr/>
    </dgm:pt>
    <dgm:pt modelId="{228B34F8-15AC-4FBF-8508-87F18B140AEE}" type="pres">
      <dgm:prSet presAssocID="{F65B7A69-419A-4046-9A27-CBA9D1072584}" presName="wedge1" presStyleLbl="node1" presStyleIdx="0" presStyleCnt="4" custLinFactNeighborX="124" custLinFactNeighborY="-385"/>
      <dgm:spPr>
        <a:prstGeom prst="pie">
          <a:avLst>
            <a:gd name="adj1" fmla="val 16200000"/>
            <a:gd name="adj2" fmla="val 0"/>
          </a:avLst>
        </a:prstGeom>
      </dgm:spPr>
    </dgm:pt>
    <dgm:pt modelId="{D8C4E654-80E0-4485-A493-A8CF166425B0}" type="pres">
      <dgm:prSet presAssocID="{F65B7A69-419A-4046-9A27-CBA9D1072584}" presName="dummy1a" presStyleCnt="0"/>
      <dgm:spPr/>
    </dgm:pt>
    <dgm:pt modelId="{163A792A-8A62-4634-9FCB-2285DE11BB06}" type="pres">
      <dgm:prSet presAssocID="{F65B7A69-419A-4046-9A27-CBA9D1072584}" presName="dummy1b" presStyleCnt="0"/>
      <dgm:spPr/>
    </dgm:pt>
    <dgm:pt modelId="{A8A2F459-76E0-4877-8F9D-0920C91B2D7C}" type="pres">
      <dgm:prSet presAssocID="{F65B7A69-419A-4046-9A27-CBA9D1072584}" presName="wedge1Tx" presStyleLbl="node1" presStyleIdx="0" presStyleCnt="4">
        <dgm:presLayoutVars>
          <dgm:chMax val="0"/>
          <dgm:chPref val="0"/>
          <dgm:bulletEnabled val="1"/>
        </dgm:presLayoutVars>
      </dgm:prSet>
      <dgm:spPr/>
    </dgm:pt>
    <dgm:pt modelId="{1520F3C3-3E6D-4221-9C67-008CC53FFE6C}" type="pres">
      <dgm:prSet presAssocID="{F65B7A69-419A-4046-9A27-CBA9D1072584}" presName="wedge2" presStyleLbl="node1" presStyleIdx="1" presStyleCnt="4"/>
      <dgm:spPr>
        <a:prstGeom prst="pie">
          <a:avLst>
            <a:gd name="adj1" fmla="val 0"/>
            <a:gd name="adj2" fmla="val 5400000"/>
          </a:avLst>
        </a:prstGeom>
      </dgm:spPr>
    </dgm:pt>
    <dgm:pt modelId="{3E559A42-7C19-4E21-BD56-E822F5782AC8}" type="pres">
      <dgm:prSet presAssocID="{F65B7A69-419A-4046-9A27-CBA9D1072584}" presName="dummy2a" presStyleCnt="0"/>
      <dgm:spPr/>
    </dgm:pt>
    <dgm:pt modelId="{E299C6C2-E5FB-4F9E-BF61-E98A7C46FD00}" type="pres">
      <dgm:prSet presAssocID="{F65B7A69-419A-4046-9A27-CBA9D1072584}" presName="dummy2b" presStyleCnt="0"/>
      <dgm:spPr/>
    </dgm:pt>
    <dgm:pt modelId="{BD5D0CCA-562A-4AC8-8EB6-553D4C6B9A4A}" type="pres">
      <dgm:prSet presAssocID="{F65B7A69-419A-4046-9A27-CBA9D1072584}" presName="wedge2Tx" presStyleLbl="node1" presStyleIdx="1" presStyleCnt="4">
        <dgm:presLayoutVars>
          <dgm:chMax val="0"/>
          <dgm:chPref val="0"/>
          <dgm:bulletEnabled val="1"/>
        </dgm:presLayoutVars>
      </dgm:prSet>
      <dgm:spPr/>
    </dgm:pt>
    <dgm:pt modelId="{FA7074F5-FE5B-4F6B-B04E-4EE44E77F7D4}" type="pres">
      <dgm:prSet presAssocID="{F65B7A69-419A-4046-9A27-CBA9D1072584}" presName="wedge3" presStyleLbl="node1" presStyleIdx="2" presStyleCnt="4"/>
      <dgm:spPr>
        <a:prstGeom prst="pie">
          <a:avLst>
            <a:gd name="adj1" fmla="val 5400000"/>
            <a:gd name="adj2" fmla="val 10800000"/>
          </a:avLst>
        </a:prstGeom>
      </dgm:spPr>
    </dgm:pt>
    <dgm:pt modelId="{923CC843-D363-4BE8-92A1-FAD5495A09C0}" type="pres">
      <dgm:prSet presAssocID="{F65B7A69-419A-4046-9A27-CBA9D1072584}" presName="dummy3a" presStyleCnt="0"/>
      <dgm:spPr/>
    </dgm:pt>
    <dgm:pt modelId="{5985D6D6-13B3-49A0-8AA9-0C8401BE3B78}" type="pres">
      <dgm:prSet presAssocID="{F65B7A69-419A-4046-9A27-CBA9D1072584}" presName="dummy3b" presStyleCnt="0"/>
      <dgm:spPr/>
    </dgm:pt>
    <dgm:pt modelId="{E34C6BDF-5B35-4EE5-BFD8-73C90FE51D8F}" type="pres">
      <dgm:prSet presAssocID="{F65B7A69-419A-4046-9A27-CBA9D1072584}" presName="wedge3Tx" presStyleLbl="node1" presStyleIdx="2" presStyleCnt="4">
        <dgm:presLayoutVars>
          <dgm:chMax val="0"/>
          <dgm:chPref val="0"/>
          <dgm:bulletEnabled val="1"/>
        </dgm:presLayoutVars>
      </dgm:prSet>
      <dgm:spPr/>
    </dgm:pt>
    <dgm:pt modelId="{3B95FA06-540A-47D5-B29D-ED55181BB4FF}" type="pres">
      <dgm:prSet presAssocID="{F65B7A69-419A-4046-9A27-CBA9D1072584}" presName="wedge4" presStyleLbl="node1" presStyleIdx="3" presStyleCnt="4"/>
      <dgm:spPr>
        <a:prstGeom prst="pie">
          <a:avLst>
            <a:gd name="adj1" fmla="val 10800000"/>
            <a:gd name="adj2" fmla="val 16200000"/>
          </a:avLst>
        </a:prstGeom>
      </dgm:spPr>
    </dgm:pt>
    <dgm:pt modelId="{C7FECB49-D355-46DB-9BE5-915F269AB261}" type="pres">
      <dgm:prSet presAssocID="{F65B7A69-419A-4046-9A27-CBA9D1072584}" presName="dummy4a" presStyleCnt="0"/>
      <dgm:spPr/>
    </dgm:pt>
    <dgm:pt modelId="{79B0D08F-554A-4A2C-9E48-A10B94EF405B}" type="pres">
      <dgm:prSet presAssocID="{F65B7A69-419A-4046-9A27-CBA9D1072584}" presName="dummy4b" presStyleCnt="0"/>
      <dgm:spPr/>
    </dgm:pt>
    <dgm:pt modelId="{67ACF70C-7734-4481-A08A-3F12802B608F}" type="pres">
      <dgm:prSet presAssocID="{F65B7A69-419A-4046-9A27-CBA9D1072584}" presName="wedge4Tx" presStyleLbl="node1" presStyleIdx="3" presStyleCnt="4">
        <dgm:presLayoutVars>
          <dgm:chMax val="0"/>
          <dgm:chPref val="0"/>
          <dgm:bulletEnabled val="1"/>
        </dgm:presLayoutVars>
      </dgm:prSet>
      <dgm:spPr/>
    </dgm:pt>
    <dgm:pt modelId="{0961A0B7-B9FE-4EB0-850A-39EF2A06AAC7}" type="pres">
      <dgm:prSet presAssocID="{4C2206F4-A07A-420A-8114-39AD83C0597B}" presName="arrowWedge1" presStyleLbl="fgSibTrans2D1" presStyleIdx="0" presStyleCnt="4" custLinFactNeighborX="429" custLinFactNeighborY="-429"/>
      <dgm:spPr>
        <a:xfrm>
          <a:off x="248102" y="32007"/>
          <a:ext cx="5323027" cy="5323027"/>
        </a:xfrm>
        <a:prstGeom prst="circularArrow">
          <a:avLst>
            <a:gd name="adj1" fmla="val 5085"/>
            <a:gd name="adj2" fmla="val 327528"/>
            <a:gd name="adj3" fmla="val 21272472"/>
            <a:gd name="adj4" fmla="val 16200000"/>
            <a:gd name="adj5" fmla="val 5932"/>
          </a:avLst>
        </a:prstGeom>
        <a:solidFill>
          <a:srgbClr val="FFFFFF"/>
        </a:solidFill>
        <a:ln>
          <a:noFill/>
        </a:ln>
        <a:effectLst/>
      </dgm:spPr>
    </dgm:pt>
    <dgm:pt modelId="{D3C98A9C-16F3-478B-A3E5-5DF96DA3F037}" type="pres">
      <dgm:prSet presAssocID="{D403E0B1-07A3-4293-ACD2-350C3DE25645}" presName="arrowWedge2" presStyleLbl="fgSibTrans2D1" presStyleIdx="1" presStyleCnt="4"/>
      <dgm:spPr>
        <a:xfrm>
          <a:off x="219393" y="232093"/>
          <a:ext cx="5323027" cy="5323027"/>
        </a:xfrm>
        <a:prstGeom prst="circularArrow">
          <a:avLst>
            <a:gd name="adj1" fmla="val 5085"/>
            <a:gd name="adj2" fmla="val 327528"/>
            <a:gd name="adj3" fmla="val 5072472"/>
            <a:gd name="adj4" fmla="val 0"/>
            <a:gd name="adj5" fmla="val 5932"/>
          </a:avLst>
        </a:prstGeom>
        <a:solidFill>
          <a:srgbClr val="FFFFFF"/>
        </a:solidFill>
        <a:ln>
          <a:noFill/>
        </a:ln>
        <a:effectLst/>
      </dgm:spPr>
    </dgm:pt>
    <dgm:pt modelId="{496F5450-736E-4BB4-8A29-C11FFB493D4F}" type="pres">
      <dgm:prSet presAssocID="{15AF714E-D6D6-4BCC-BE2D-77D45F252021}" presName="arrowWedge3" presStyleLbl="fgSibTrans2D1" presStyleIdx="2" presStyleCnt="4"/>
      <dgm:spPr>
        <a:xfrm>
          <a:off x="60379" y="232093"/>
          <a:ext cx="5323027" cy="5323027"/>
        </a:xfrm>
        <a:prstGeom prst="circularArrow">
          <a:avLst>
            <a:gd name="adj1" fmla="val 5085"/>
            <a:gd name="adj2" fmla="val 327528"/>
            <a:gd name="adj3" fmla="val 10472472"/>
            <a:gd name="adj4" fmla="val 5400000"/>
            <a:gd name="adj5" fmla="val 5932"/>
          </a:avLst>
        </a:prstGeom>
        <a:solidFill>
          <a:schemeClr val="bg1"/>
        </a:solidFill>
        <a:ln>
          <a:noFill/>
        </a:ln>
        <a:effectLst/>
      </dgm:spPr>
    </dgm:pt>
    <dgm:pt modelId="{22B49767-581D-4A04-93DC-885D6C5C6C1E}" type="pres">
      <dgm:prSet presAssocID="{85AE5799-A990-448B-919C-9ADC7FE1925F}" presName="arrowWedge4" presStyleLbl="fgSibTrans2D1" presStyleIdx="3" presStyleCnt="4" custLinFactNeighborX="277" custLinFactNeighborY="554"/>
      <dgm:spPr>
        <a:xfrm>
          <a:off x="60379" y="73079"/>
          <a:ext cx="5323027" cy="5323027"/>
        </a:xfrm>
        <a:prstGeom prst="circularArrow">
          <a:avLst>
            <a:gd name="adj1" fmla="val 5085"/>
            <a:gd name="adj2" fmla="val 327528"/>
            <a:gd name="adj3" fmla="val 15872472"/>
            <a:gd name="adj4" fmla="val 10800000"/>
            <a:gd name="adj5" fmla="val 5932"/>
          </a:avLst>
        </a:prstGeom>
        <a:solidFill>
          <a:srgbClr val="FFFFFF"/>
        </a:solidFill>
        <a:ln>
          <a:noFill/>
        </a:ln>
        <a:effectLst/>
      </dgm:spPr>
    </dgm:pt>
  </dgm:ptLst>
  <dgm:cxnLst>
    <dgm:cxn modelId="{02B4DA0B-0FE2-451C-8B70-9CF790F3914B}" type="presOf" srcId="{A76E59BB-7636-4905-82A7-D5191268BB60}" destId="{E34C6BDF-5B35-4EE5-BFD8-73C90FE51D8F}" srcOrd="1" destOrd="0" presId="urn:microsoft.com/office/officeart/2005/8/layout/cycle8"/>
    <dgm:cxn modelId="{F90B7522-4C9D-4B30-9E49-31B908531CAE}" type="presOf" srcId="{A79D1611-442C-45BB-B4A2-2AFC681F1817}" destId="{A8A2F459-76E0-4877-8F9D-0920C91B2D7C}" srcOrd="1" destOrd="0" presId="urn:microsoft.com/office/officeart/2005/8/layout/cycle8"/>
    <dgm:cxn modelId="{9A8CB94B-9EA9-4DBF-B8AC-39E4E6B18E24}" srcId="{F65B7A69-419A-4046-9A27-CBA9D1072584}" destId="{556B323D-A411-4BB6-A2EC-04C4BA6F1DFB}" srcOrd="3" destOrd="0" parTransId="{4961A11F-8273-4C35-84F6-F1CE4EAB7ADB}" sibTransId="{85AE5799-A990-448B-919C-9ADC7FE1925F}"/>
    <dgm:cxn modelId="{FDA84B56-D163-4E88-8F18-2F5CC9A109BF}" type="presOf" srcId="{F65B7A69-419A-4046-9A27-CBA9D1072584}" destId="{16E1836E-8859-4074-9B2F-AC34EC9B51C0}" srcOrd="0" destOrd="0" presId="urn:microsoft.com/office/officeart/2005/8/layout/cycle8"/>
    <dgm:cxn modelId="{C12A187F-8C7A-4A46-9C0C-52DA0BC9BA85}" type="presOf" srcId="{A7449FD9-5768-4514-9C5C-360839C11909}" destId="{1520F3C3-3E6D-4221-9C67-008CC53FFE6C}" srcOrd="0" destOrd="0" presId="urn:microsoft.com/office/officeart/2005/8/layout/cycle8"/>
    <dgm:cxn modelId="{F5479495-D9CB-4FBD-842E-9154B80DF94A}" srcId="{F65B7A69-419A-4046-9A27-CBA9D1072584}" destId="{A7449FD9-5768-4514-9C5C-360839C11909}" srcOrd="1" destOrd="0" parTransId="{0F59020B-A72A-494C-97D4-C67F33FC82E6}" sibTransId="{D403E0B1-07A3-4293-ACD2-350C3DE25645}"/>
    <dgm:cxn modelId="{59ECB1CD-56F4-405B-BFCC-4D792AAE4DD6}" srcId="{F65B7A69-419A-4046-9A27-CBA9D1072584}" destId="{A79D1611-442C-45BB-B4A2-2AFC681F1817}" srcOrd="0" destOrd="0" parTransId="{5F0EF85F-2D08-48A6-9BBB-6E2605FDB249}" sibTransId="{4C2206F4-A07A-420A-8114-39AD83C0597B}"/>
    <dgm:cxn modelId="{A53C2FDF-6CAA-47F8-869C-4596EDA0EB16}" srcId="{F65B7A69-419A-4046-9A27-CBA9D1072584}" destId="{A76E59BB-7636-4905-82A7-D5191268BB60}" srcOrd="2" destOrd="0" parTransId="{5D27953D-208A-4D67-B390-1265D4BE386A}" sibTransId="{15AF714E-D6D6-4BCC-BE2D-77D45F252021}"/>
    <dgm:cxn modelId="{4F3403E7-ED07-4FE4-BFAB-0A6CD1804175}" type="presOf" srcId="{A79D1611-442C-45BB-B4A2-2AFC681F1817}" destId="{228B34F8-15AC-4FBF-8508-87F18B140AEE}" srcOrd="0" destOrd="0" presId="urn:microsoft.com/office/officeart/2005/8/layout/cycle8"/>
    <dgm:cxn modelId="{C83C2EEC-97AF-4580-805A-D0AE4609D6DE}" type="presOf" srcId="{A7449FD9-5768-4514-9C5C-360839C11909}" destId="{BD5D0CCA-562A-4AC8-8EB6-553D4C6B9A4A}" srcOrd="1" destOrd="0" presId="urn:microsoft.com/office/officeart/2005/8/layout/cycle8"/>
    <dgm:cxn modelId="{5007B0EC-EA9E-4073-9220-F5BFF3598F73}" type="presOf" srcId="{556B323D-A411-4BB6-A2EC-04C4BA6F1DFB}" destId="{3B95FA06-540A-47D5-B29D-ED55181BB4FF}" srcOrd="0" destOrd="0" presId="urn:microsoft.com/office/officeart/2005/8/layout/cycle8"/>
    <dgm:cxn modelId="{8F78BEF2-50BC-4C82-92E1-DDCF79F2358C}" type="presOf" srcId="{A76E59BB-7636-4905-82A7-D5191268BB60}" destId="{FA7074F5-FE5B-4F6B-B04E-4EE44E77F7D4}" srcOrd="0" destOrd="0" presId="urn:microsoft.com/office/officeart/2005/8/layout/cycle8"/>
    <dgm:cxn modelId="{E98718F3-34ED-4D66-B728-7E8E9EBA6E5B}" type="presOf" srcId="{556B323D-A411-4BB6-A2EC-04C4BA6F1DFB}" destId="{67ACF70C-7734-4481-A08A-3F12802B608F}" srcOrd="1" destOrd="0" presId="urn:microsoft.com/office/officeart/2005/8/layout/cycle8"/>
    <dgm:cxn modelId="{61C71E7D-D3ED-401C-87C2-5A041198A150}" type="presParOf" srcId="{16E1836E-8859-4074-9B2F-AC34EC9B51C0}" destId="{228B34F8-15AC-4FBF-8508-87F18B140AEE}" srcOrd="0" destOrd="0" presId="urn:microsoft.com/office/officeart/2005/8/layout/cycle8"/>
    <dgm:cxn modelId="{40813466-DEA8-4362-8DC6-AE9529A927DE}" type="presParOf" srcId="{16E1836E-8859-4074-9B2F-AC34EC9B51C0}" destId="{D8C4E654-80E0-4485-A493-A8CF166425B0}" srcOrd="1" destOrd="0" presId="urn:microsoft.com/office/officeart/2005/8/layout/cycle8"/>
    <dgm:cxn modelId="{9E783F3D-A0F8-4FB5-8DF9-E4667FD36F74}" type="presParOf" srcId="{16E1836E-8859-4074-9B2F-AC34EC9B51C0}" destId="{163A792A-8A62-4634-9FCB-2285DE11BB06}" srcOrd="2" destOrd="0" presId="urn:microsoft.com/office/officeart/2005/8/layout/cycle8"/>
    <dgm:cxn modelId="{A24E96FD-50EC-4BC9-9E78-4A06361F6955}" type="presParOf" srcId="{16E1836E-8859-4074-9B2F-AC34EC9B51C0}" destId="{A8A2F459-76E0-4877-8F9D-0920C91B2D7C}" srcOrd="3" destOrd="0" presId="urn:microsoft.com/office/officeart/2005/8/layout/cycle8"/>
    <dgm:cxn modelId="{0F1AA53A-BA0F-43D7-ADDE-240894FC12D8}" type="presParOf" srcId="{16E1836E-8859-4074-9B2F-AC34EC9B51C0}" destId="{1520F3C3-3E6D-4221-9C67-008CC53FFE6C}" srcOrd="4" destOrd="0" presId="urn:microsoft.com/office/officeart/2005/8/layout/cycle8"/>
    <dgm:cxn modelId="{DCECA6CC-1575-4F75-BAF5-E50012FF82B0}" type="presParOf" srcId="{16E1836E-8859-4074-9B2F-AC34EC9B51C0}" destId="{3E559A42-7C19-4E21-BD56-E822F5782AC8}" srcOrd="5" destOrd="0" presId="urn:microsoft.com/office/officeart/2005/8/layout/cycle8"/>
    <dgm:cxn modelId="{78BA097A-0920-4BA5-A53C-5E8F5F6FC510}" type="presParOf" srcId="{16E1836E-8859-4074-9B2F-AC34EC9B51C0}" destId="{E299C6C2-E5FB-4F9E-BF61-E98A7C46FD00}" srcOrd="6" destOrd="0" presId="urn:microsoft.com/office/officeart/2005/8/layout/cycle8"/>
    <dgm:cxn modelId="{9304FF83-E45E-4BE6-B4CF-7286E4D711AE}" type="presParOf" srcId="{16E1836E-8859-4074-9B2F-AC34EC9B51C0}" destId="{BD5D0CCA-562A-4AC8-8EB6-553D4C6B9A4A}" srcOrd="7" destOrd="0" presId="urn:microsoft.com/office/officeart/2005/8/layout/cycle8"/>
    <dgm:cxn modelId="{ABB45D76-F339-43A5-9A43-452F8B44771A}" type="presParOf" srcId="{16E1836E-8859-4074-9B2F-AC34EC9B51C0}" destId="{FA7074F5-FE5B-4F6B-B04E-4EE44E77F7D4}" srcOrd="8" destOrd="0" presId="urn:microsoft.com/office/officeart/2005/8/layout/cycle8"/>
    <dgm:cxn modelId="{A5101513-1081-4875-A222-6596621586B9}" type="presParOf" srcId="{16E1836E-8859-4074-9B2F-AC34EC9B51C0}" destId="{923CC843-D363-4BE8-92A1-FAD5495A09C0}" srcOrd="9" destOrd="0" presId="urn:microsoft.com/office/officeart/2005/8/layout/cycle8"/>
    <dgm:cxn modelId="{FACF006A-A073-434F-A264-A91AF91662CF}" type="presParOf" srcId="{16E1836E-8859-4074-9B2F-AC34EC9B51C0}" destId="{5985D6D6-13B3-49A0-8AA9-0C8401BE3B78}" srcOrd="10" destOrd="0" presId="urn:microsoft.com/office/officeart/2005/8/layout/cycle8"/>
    <dgm:cxn modelId="{A5652ECF-C8C4-439A-83E8-9214925EB3A9}" type="presParOf" srcId="{16E1836E-8859-4074-9B2F-AC34EC9B51C0}" destId="{E34C6BDF-5B35-4EE5-BFD8-73C90FE51D8F}" srcOrd="11" destOrd="0" presId="urn:microsoft.com/office/officeart/2005/8/layout/cycle8"/>
    <dgm:cxn modelId="{9EA59699-C2AD-4697-81E5-5C70F96B6351}" type="presParOf" srcId="{16E1836E-8859-4074-9B2F-AC34EC9B51C0}" destId="{3B95FA06-540A-47D5-B29D-ED55181BB4FF}" srcOrd="12" destOrd="0" presId="urn:microsoft.com/office/officeart/2005/8/layout/cycle8"/>
    <dgm:cxn modelId="{4753F16E-9A1B-4088-9C98-A352AD3E05F5}" type="presParOf" srcId="{16E1836E-8859-4074-9B2F-AC34EC9B51C0}" destId="{C7FECB49-D355-46DB-9BE5-915F269AB261}" srcOrd="13" destOrd="0" presId="urn:microsoft.com/office/officeart/2005/8/layout/cycle8"/>
    <dgm:cxn modelId="{B8ECF326-DEBA-4E00-B705-1737F7F48F4D}" type="presParOf" srcId="{16E1836E-8859-4074-9B2F-AC34EC9B51C0}" destId="{79B0D08F-554A-4A2C-9E48-A10B94EF405B}" srcOrd="14" destOrd="0" presId="urn:microsoft.com/office/officeart/2005/8/layout/cycle8"/>
    <dgm:cxn modelId="{7E996F7D-F11D-4E56-95B7-86A1F1FE0D05}" type="presParOf" srcId="{16E1836E-8859-4074-9B2F-AC34EC9B51C0}" destId="{67ACF70C-7734-4481-A08A-3F12802B608F}" srcOrd="15" destOrd="0" presId="urn:microsoft.com/office/officeart/2005/8/layout/cycle8"/>
    <dgm:cxn modelId="{D633A2BA-3E60-4823-848E-805153886FAE}" type="presParOf" srcId="{16E1836E-8859-4074-9B2F-AC34EC9B51C0}" destId="{0961A0B7-B9FE-4EB0-850A-39EF2A06AAC7}" srcOrd="16" destOrd="0" presId="urn:microsoft.com/office/officeart/2005/8/layout/cycle8"/>
    <dgm:cxn modelId="{B7226B24-8F45-49CF-B94E-FD066A92E9AA}" type="presParOf" srcId="{16E1836E-8859-4074-9B2F-AC34EC9B51C0}" destId="{D3C98A9C-16F3-478B-A3E5-5DF96DA3F037}" srcOrd="17" destOrd="0" presId="urn:microsoft.com/office/officeart/2005/8/layout/cycle8"/>
    <dgm:cxn modelId="{06AD8AD2-6642-4BF9-BED2-FAD4F7257380}" type="presParOf" srcId="{16E1836E-8859-4074-9B2F-AC34EC9B51C0}" destId="{496F5450-736E-4BB4-8A29-C11FFB493D4F}" srcOrd="18" destOrd="0" presId="urn:microsoft.com/office/officeart/2005/8/layout/cycle8"/>
    <dgm:cxn modelId="{FA7FE762-4F76-48B6-976F-17A1A0A2CB78}" type="presParOf" srcId="{16E1836E-8859-4074-9B2F-AC34EC9B51C0}" destId="{22B49767-581D-4A04-93DC-885D6C5C6C1E}"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34F8-15AC-4FBF-8508-87F18B140AEE}">
      <dsp:nvSpPr>
        <dsp:cNvPr id="0" name=""/>
        <dsp:cNvSpPr/>
      </dsp:nvSpPr>
      <dsp:spPr>
        <a:xfrm>
          <a:off x="768236" y="290633"/>
          <a:ext cx="4137050" cy="4137050"/>
        </a:xfrm>
        <a:prstGeom prst="pie">
          <a:avLst>
            <a:gd name="adj1" fmla="val 16200000"/>
            <a:gd name="adj2" fmla="val 0"/>
          </a:avLst>
        </a:prstGeom>
        <a:solidFill>
          <a:srgbClr val="00338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ts val="0"/>
            </a:spcAft>
            <a:buNone/>
          </a:pPr>
          <a:r>
            <a:rPr lang="hr-HR" sz="1600" b="1" kern="1200" dirty="0">
              <a:solidFill>
                <a:schemeClr val="bg1"/>
              </a:solidFill>
            </a:rPr>
            <a:t>Pojačati</a:t>
          </a:r>
        </a:p>
        <a:p>
          <a:pPr marL="0" lvl="0" indent="0" algn="l" defTabSz="711200">
            <a:lnSpc>
              <a:spcPct val="90000"/>
            </a:lnSpc>
            <a:spcBef>
              <a:spcPct val="0"/>
            </a:spcBef>
            <a:spcAft>
              <a:spcPts val="0"/>
            </a:spcAft>
            <a:buNone/>
          </a:pPr>
          <a:r>
            <a:rPr lang="hr-HR" sz="1600" b="1" kern="1200" dirty="0">
              <a:solidFill>
                <a:schemeClr val="bg1"/>
              </a:solidFill>
            </a:rPr>
            <a:t>Utjecaj</a:t>
          </a:r>
        </a:p>
        <a:p>
          <a:pPr marL="0" lvl="0" indent="0" algn="l" defTabSz="711200">
            <a:lnSpc>
              <a:spcPct val="90000"/>
            </a:lnSpc>
            <a:spcBef>
              <a:spcPct val="0"/>
            </a:spcBef>
            <a:spcAft>
              <a:spcPts val="0"/>
            </a:spcAft>
            <a:buNone/>
          </a:pPr>
          <a:r>
            <a:rPr lang="hr-HR" sz="1600" b="1" kern="1200" dirty="0">
              <a:solidFill>
                <a:schemeClr val="bg1"/>
              </a:solidFill>
            </a:rPr>
            <a:t>i Fokus</a:t>
          </a:r>
        </a:p>
        <a:p>
          <a:pPr marL="0" lvl="0" indent="0" algn="l" defTabSz="711200">
            <a:lnSpc>
              <a:spcPct val="90000"/>
            </a:lnSpc>
            <a:spcBef>
              <a:spcPct val="0"/>
            </a:spcBef>
            <a:spcAft>
              <a:spcPts val="0"/>
            </a:spcAft>
            <a:buNone/>
          </a:pPr>
          <a:r>
            <a:rPr lang="hr-HR" sz="1600" b="1" kern="1200" dirty="0">
              <a:solidFill>
                <a:schemeClr val="bg1"/>
              </a:solidFill>
            </a:rPr>
            <a:t>Služenja</a:t>
          </a:r>
          <a:endParaRPr lang="en-US" sz="1600" b="1" kern="1200" dirty="0">
            <a:solidFill>
              <a:sysClr val="window" lastClr="FFFFFF"/>
            </a:solidFill>
            <a:latin typeface="Arial"/>
            <a:ea typeface="+mn-ea"/>
            <a:cs typeface="Arial"/>
          </a:endParaRPr>
        </a:p>
      </dsp:txBody>
      <dsp:txXfrm>
        <a:off x="2964320" y="1148086"/>
        <a:ext cx="1526768" cy="1132763"/>
      </dsp:txXfrm>
    </dsp:sp>
    <dsp:sp modelId="{1520F3C3-3E6D-4221-9C67-008CC53FFE6C}">
      <dsp:nvSpPr>
        <dsp:cNvPr id="0" name=""/>
        <dsp:cNvSpPr/>
      </dsp:nvSpPr>
      <dsp:spPr>
        <a:xfrm>
          <a:off x="763106" y="445448"/>
          <a:ext cx="4137050" cy="4137050"/>
        </a:xfrm>
        <a:prstGeom prst="pie">
          <a:avLst>
            <a:gd name="adj1" fmla="val 0"/>
            <a:gd name="adj2" fmla="val 5400000"/>
          </a:avLst>
        </a:prstGeom>
        <a:solidFill>
          <a:srgbClr val="00338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ts val="0"/>
            </a:spcAft>
            <a:buNone/>
          </a:pPr>
          <a:r>
            <a:rPr lang="hr-HR" sz="1600" b="1" kern="1200" dirty="0">
              <a:solidFill>
                <a:sysClr val="window" lastClr="FFFFFF"/>
              </a:solidFill>
              <a:latin typeface="Arial"/>
              <a:ea typeface="+mn-ea"/>
              <a:cs typeface="Arial"/>
            </a:rPr>
            <a:t>Promijeniti javnu Percepciju i</a:t>
          </a:r>
        </a:p>
        <a:p>
          <a:pPr marL="0" lvl="0" indent="0" defTabSz="711200">
            <a:lnSpc>
              <a:spcPct val="90000"/>
            </a:lnSpc>
            <a:spcBef>
              <a:spcPct val="0"/>
            </a:spcBef>
            <a:spcAft>
              <a:spcPts val="0"/>
            </a:spcAft>
            <a:buNone/>
          </a:pPr>
          <a:r>
            <a:rPr lang="hr-HR" sz="1600" b="1" kern="1200" dirty="0">
              <a:solidFill>
                <a:sysClr val="window" lastClr="FFFFFF"/>
              </a:solidFill>
              <a:latin typeface="Arial"/>
              <a:ea typeface="+mn-ea"/>
              <a:cs typeface="Arial"/>
            </a:rPr>
            <a:t>Povećati</a:t>
          </a:r>
        </a:p>
        <a:p>
          <a:pPr marL="0" lvl="0" indent="0" defTabSz="711200">
            <a:lnSpc>
              <a:spcPct val="90000"/>
            </a:lnSpc>
            <a:spcBef>
              <a:spcPct val="0"/>
            </a:spcBef>
            <a:spcAft>
              <a:spcPts val="0"/>
            </a:spcAft>
            <a:buNone/>
          </a:pPr>
          <a:r>
            <a:rPr lang="hr-HR" sz="1600" b="1" kern="1200" dirty="0">
              <a:solidFill>
                <a:sysClr val="window" lastClr="FFFFFF"/>
              </a:solidFill>
              <a:latin typeface="Arial"/>
              <a:ea typeface="+mn-ea"/>
              <a:cs typeface="Arial"/>
            </a:rPr>
            <a:t>Vidljivost</a:t>
          </a:r>
          <a:endParaRPr lang="en-US" sz="1600" b="1" kern="1200" dirty="0">
            <a:solidFill>
              <a:sysClr val="window" lastClr="FFFFFF"/>
            </a:solidFill>
            <a:latin typeface="Arial"/>
            <a:ea typeface="+mn-ea"/>
            <a:cs typeface="Arial"/>
          </a:endParaRPr>
        </a:p>
      </dsp:txBody>
      <dsp:txXfrm>
        <a:off x="2959190" y="2592281"/>
        <a:ext cx="1526768" cy="1132763"/>
      </dsp:txXfrm>
    </dsp:sp>
    <dsp:sp modelId="{FA7074F5-FE5B-4F6B-B04E-4EE44E77F7D4}">
      <dsp:nvSpPr>
        <dsp:cNvPr id="0" name=""/>
        <dsp:cNvSpPr/>
      </dsp:nvSpPr>
      <dsp:spPr>
        <a:xfrm>
          <a:off x="624219" y="445448"/>
          <a:ext cx="4137050" cy="4137050"/>
        </a:xfrm>
        <a:prstGeom prst="pie">
          <a:avLst>
            <a:gd name="adj1" fmla="val 5400000"/>
            <a:gd name="adj2" fmla="val 10800000"/>
          </a:avLst>
        </a:prstGeom>
        <a:solidFill>
          <a:srgbClr val="00338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ts val="0"/>
            </a:spcAft>
            <a:buNone/>
          </a:pPr>
          <a:r>
            <a:rPr lang="hr-HR" sz="1600" b="1" kern="1200" dirty="0">
              <a:solidFill>
                <a:sysClr val="window" lastClr="FFFFFF"/>
              </a:solidFill>
              <a:latin typeface="Arial"/>
              <a:ea typeface="+mn-ea"/>
              <a:cs typeface="Arial"/>
            </a:rPr>
            <a:t>Tražiti Izvrsnost</a:t>
          </a:r>
        </a:p>
        <a:p>
          <a:pPr marL="0" lvl="0" indent="0" algn="r" defTabSz="711200">
            <a:lnSpc>
              <a:spcPct val="90000"/>
            </a:lnSpc>
            <a:spcBef>
              <a:spcPct val="0"/>
            </a:spcBef>
            <a:spcAft>
              <a:spcPts val="0"/>
            </a:spcAft>
            <a:buNone/>
          </a:pPr>
          <a:r>
            <a:rPr lang="hr-HR" sz="1600" b="1" kern="1200" dirty="0">
              <a:solidFill>
                <a:sysClr val="window" lastClr="FFFFFF"/>
              </a:solidFill>
              <a:latin typeface="Arial"/>
              <a:ea typeface="+mn-ea"/>
              <a:cs typeface="Arial"/>
            </a:rPr>
            <a:t>Kluba,</a:t>
          </a:r>
        </a:p>
        <a:p>
          <a:pPr marL="0" lvl="0" indent="0" algn="r" defTabSz="711200">
            <a:lnSpc>
              <a:spcPct val="90000"/>
            </a:lnSpc>
            <a:spcBef>
              <a:spcPct val="0"/>
            </a:spcBef>
            <a:spcAft>
              <a:spcPts val="0"/>
            </a:spcAft>
            <a:buNone/>
          </a:pPr>
          <a:r>
            <a:rPr lang="hr-HR" sz="1600" b="1" kern="1200" dirty="0">
              <a:solidFill>
                <a:sysClr val="window" lastClr="FFFFFF"/>
              </a:solidFill>
              <a:latin typeface="Arial"/>
              <a:ea typeface="+mn-ea"/>
              <a:cs typeface="Arial"/>
            </a:rPr>
            <a:t>Distrikta i Organizacije</a:t>
          </a:r>
          <a:endParaRPr lang="en-US" sz="1600" b="1" kern="1200" dirty="0">
            <a:solidFill>
              <a:sysClr val="window" lastClr="FFFFFF"/>
            </a:solidFill>
            <a:latin typeface="Arial"/>
            <a:ea typeface="+mn-ea"/>
            <a:cs typeface="Arial"/>
          </a:endParaRPr>
        </a:p>
      </dsp:txBody>
      <dsp:txXfrm>
        <a:off x="1038417" y="2592281"/>
        <a:ext cx="1526768" cy="1132763"/>
      </dsp:txXfrm>
    </dsp:sp>
    <dsp:sp modelId="{3B95FA06-540A-47D5-B29D-ED55181BB4FF}">
      <dsp:nvSpPr>
        <dsp:cNvPr id="0" name=""/>
        <dsp:cNvSpPr/>
      </dsp:nvSpPr>
      <dsp:spPr>
        <a:xfrm>
          <a:off x="624219" y="306561"/>
          <a:ext cx="4137050" cy="4137050"/>
        </a:xfrm>
        <a:prstGeom prst="pie">
          <a:avLst>
            <a:gd name="adj1" fmla="val 10800000"/>
            <a:gd name="adj2" fmla="val 16200000"/>
          </a:avLst>
        </a:prstGeom>
        <a:solidFill>
          <a:srgbClr val="00338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ts val="0"/>
            </a:spcAft>
            <a:buNone/>
          </a:pPr>
          <a:r>
            <a:rPr lang="hr-HR" sz="1600" b="1" kern="1200" dirty="0">
              <a:solidFill>
                <a:sysClr val="window" lastClr="FFFFFF"/>
              </a:solidFill>
              <a:latin typeface="Arial"/>
              <a:ea typeface="+mn-ea"/>
              <a:cs typeface="Arial"/>
            </a:rPr>
            <a:t>Poboljšati</a:t>
          </a:r>
        </a:p>
        <a:p>
          <a:pPr marL="0" lvl="0" indent="0" algn="r" defTabSz="711200">
            <a:lnSpc>
              <a:spcPct val="90000"/>
            </a:lnSpc>
            <a:spcBef>
              <a:spcPct val="0"/>
            </a:spcBef>
            <a:spcAft>
              <a:spcPts val="0"/>
            </a:spcAft>
            <a:buNone/>
          </a:pPr>
          <a:r>
            <a:rPr lang="hr-HR" sz="1600" b="1" kern="1200" dirty="0">
              <a:solidFill>
                <a:sysClr val="window" lastClr="FFFFFF"/>
              </a:solidFill>
              <a:latin typeface="Arial"/>
              <a:ea typeface="+mn-ea"/>
              <a:cs typeface="Arial"/>
            </a:rPr>
            <a:t>Vrijednost Članstva i</a:t>
          </a:r>
        </a:p>
        <a:p>
          <a:pPr marL="0" lvl="0" indent="0" algn="r" defTabSz="711200">
            <a:lnSpc>
              <a:spcPct val="90000"/>
            </a:lnSpc>
            <a:spcBef>
              <a:spcPct val="0"/>
            </a:spcBef>
            <a:spcAft>
              <a:spcPts val="0"/>
            </a:spcAft>
            <a:buNone/>
          </a:pPr>
          <a:r>
            <a:rPr lang="hr-HR" sz="1600" b="1" kern="1200" dirty="0">
              <a:solidFill>
                <a:sysClr val="window" lastClr="FFFFFF"/>
              </a:solidFill>
              <a:latin typeface="Arial"/>
              <a:ea typeface="+mn-ea"/>
              <a:cs typeface="Arial"/>
            </a:rPr>
            <a:t>Obuhvatiti</a:t>
          </a:r>
        </a:p>
        <a:p>
          <a:pPr marL="0" lvl="0" indent="0" algn="r" defTabSz="711200">
            <a:lnSpc>
              <a:spcPct val="90000"/>
            </a:lnSpc>
            <a:spcBef>
              <a:spcPct val="0"/>
            </a:spcBef>
            <a:spcAft>
              <a:spcPts val="0"/>
            </a:spcAft>
            <a:buNone/>
          </a:pPr>
          <a:r>
            <a:rPr lang="hr-HR" sz="1600" b="1" kern="1200" dirty="0">
              <a:solidFill>
                <a:sysClr val="window" lastClr="FFFFFF"/>
              </a:solidFill>
              <a:latin typeface="Arial"/>
              <a:ea typeface="+mn-ea"/>
              <a:cs typeface="Arial"/>
            </a:rPr>
            <a:t>Nova Tržišta</a:t>
          </a:r>
        </a:p>
        <a:p>
          <a:pPr marL="0" lvl="0" indent="0" algn="r" defTabSz="711200">
            <a:lnSpc>
              <a:spcPct val="90000"/>
            </a:lnSpc>
            <a:spcBef>
              <a:spcPct val="0"/>
            </a:spcBef>
            <a:spcAft>
              <a:spcPct val="35000"/>
            </a:spcAft>
            <a:buNone/>
          </a:pPr>
          <a:endParaRPr lang="en-US" sz="1200" kern="1200" dirty="0">
            <a:solidFill>
              <a:sysClr val="window" lastClr="FFFFFF"/>
            </a:solidFill>
            <a:latin typeface="Arial"/>
            <a:ea typeface="+mn-ea"/>
            <a:cs typeface="Arial"/>
          </a:endParaRPr>
        </a:p>
      </dsp:txBody>
      <dsp:txXfrm>
        <a:off x="1038417" y="1164014"/>
        <a:ext cx="1526768" cy="1132763"/>
      </dsp:txXfrm>
    </dsp:sp>
    <dsp:sp modelId="{0961A0B7-B9FE-4EB0-850A-39EF2A06AAC7}">
      <dsp:nvSpPr>
        <dsp:cNvPr id="0" name=""/>
        <dsp:cNvSpPr/>
      </dsp:nvSpPr>
      <dsp:spPr>
        <a:xfrm>
          <a:off x="532078" y="14585"/>
          <a:ext cx="4649256" cy="4649256"/>
        </a:xfrm>
        <a:prstGeom prst="circularArrow">
          <a:avLst>
            <a:gd name="adj1" fmla="val 5085"/>
            <a:gd name="adj2" fmla="val 327528"/>
            <a:gd name="adj3" fmla="val 21272472"/>
            <a:gd name="adj4" fmla="val 16200000"/>
            <a:gd name="adj5" fmla="val 5932"/>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sp>
    <dsp:sp modelId="{D3C98A9C-16F3-478B-A3E5-5DF96DA3F037}">
      <dsp:nvSpPr>
        <dsp:cNvPr id="0" name=""/>
        <dsp:cNvSpPr/>
      </dsp:nvSpPr>
      <dsp:spPr>
        <a:xfrm>
          <a:off x="507003" y="189345"/>
          <a:ext cx="4649256" cy="4649256"/>
        </a:xfrm>
        <a:prstGeom prst="circularArrow">
          <a:avLst>
            <a:gd name="adj1" fmla="val 5085"/>
            <a:gd name="adj2" fmla="val 327528"/>
            <a:gd name="adj3" fmla="val 5072472"/>
            <a:gd name="adj4" fmla="val 0"/>
            <a:gd name="adj5" fmla="val 5932"/>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sp>
    <dsp:sp modelId="{496F5450-736E-4BB4-8A29-C11FFB493D4F}">
      <dsp:nvSpPr>
        <dsp:cNvPr id="0" name=""/>
        <dsp:cNvSpPr/>
      </dsp:nvSpPr>
      <dsp:spPr>
        <a:xfrm>
          <a:off x="368116" y="189345"/>
          <a:ext cx="4649256" cy="4649256"/>
        </a:xfrm>
        <a:prstGeom prst="circularArrow">
          <a:avLst>
            <a:gd name="adj1" fmla="val 5085"/>
            <a:gd name="adj2" fmla="val 327528"/>
            <a:gd name="adj3" fmla="val 10472472"/>
            <a:gd name="adj4" fmla="val 5400000"/>
            <a:gd name="adj5" fmla="val 593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2B49767-581D-4A04-93DC-885D6C5C6C1E}">
      <dsp:nvSpPr>
        <dsp:cNvPr id="0" name=""/>
        <dsp:cNvSpPr/>
      </dsp:nvSpPr>
      <dsp:spPr>
        <a:xfrm>
          <a:off x="380995" y="76215"/>
          <a:ext cx="4649256" cy="4649256"/>
        </a:xfrm>
        <a:prstGeom prst="circularArrow">
          <a:avLst>
            <a:gd name="adj1" fmla="val 5085"/>
            <a:gd name="adj2" fmla="val 327528"/>
            <a:gd name="adj3" fmla="val 15872472"/>
            <a:gd name="adj4" fmla="val 10800000"/>
            <a:gd name="adj5" fmla="val 5932"/>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50E99-B017-4105-9ED0-D31C890B9838}"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5FA1F-B8AA-4E8A-9959-8B791A4B7D50}" type="slidenum">
              <a:rPr lang="en-US" smtClean="0"/>
              <a:t>‹#›</a:t>
            </a:fld>
            <a:endParaRPr lang="en-US"/>
          </a:p>
        </p:txBody>
      </p:sp>
    </p:spTree>
    <p:extLst>
      <p:ext uri="{BB962C8B-B14F-4D97-AF65-F5344CB8AC3E}">
        <p14:creationId xmlns:p14="http://schemas.microsoft.com/office/powerpoint/2010/main" val="353278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en-US" dirty="0">
                <a:ea typeface="ヒラギノ角ゴ Pro W3" charset="0"/>
                <a:cs typeface="ヒラギノ角ゴ Pro W3" charset="0"/>
              </a:rPr>
              <a:t>Scott Note: Scott will provide Intro </a:t>
            </a:r>
          </a:p>
          <a:p>
            <a:endParaRPr lang="en-US" dirty="0"/>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a:p>
            <a:r>
              <a:rPr lang="en-US" dirty="0">
                <a:ea typeface="ヒラギノ角ゴ Pro W3" charset="0"/>
                <a:cs typeface="ヒラギノ角ゴ Pro W3" charset="0"/>
              </a:rPr>
              <a:t>With our Centennial upon us 2016 – 2017 is truly a year of celebration. A celebration of 100 years of serving our communities and serving the world.</a:t>
            </a:r>
          </a:p>
          <a:p>
            <a:endParaRPr lang="en-US" dirty="0">
              <a:ea typeface="ヒラギノ角ゴ Pro W3" charset="0"/>
              <a:cs typeface="ヒラギノ角ゴ Pro W3" charset="0"/>
            </a:endParaRPr>
          </a:p>
          <a:p>
            <a:r>
              <a:rPr lang="en-US" dirty="0">
                <a:ea typeface="ヒラギノ角ゴ Pro W3" charset="0"/>
                <a:cs typeface="ヒラギノ角ゴ Pro W3" charset="0"/>
              </a:rPr>
              <a:t>While we will spend much time looking back fondly at our past, it is also a time to look ahead to our next century and determine what we want the world to know about our great association.</a:t>
            </a:r>
          </a:p>
          <a:p>
            <a:endParaRPr lang="en-US" dirty="0">
              <a:ea typeface="ヒラギノ角ゴ Pro W3" charset="0"/>
              <a:cs typeface="ヒラギノ角ゴ Pro W3" charset="0"/>
            </a:endParaRPr>
          </a:p>
          <a:p>
            <a:r>
              <a:rPr lang="en-US" dirty="0">
                <a:ea typeface="ヒラギノ角ゴ Pro W3" charset="0"/>
                <a:cs typeface="ヒラギノ角ゴ Pro W3" charset="0"/>
              </a:rPr>
              <a:t>This requires planning, collaboration, vision and courage.</a:t>
            </a:r>
          </a:p>
          <a:p>
            <a:endParaRPr lang="en-US" dirty="0">
              <a:ea typeface="ヒラギノ角ゴ Pro W3" charset="0"/>
              <a:cs typeface="ヒラギノ角ゴ Pro W3" charset="0"/>
            </a:endParaRPr>
          </a:p>
          <a:p>
            <a:r>
              <a:rPr lang="en-US" dirty="0">
                <a:ea typeface="ヒラギノ角ゴ Pro W3" charset="0"/>
                <a:cs typeface="ヒラギノ角ゴ Pro W3" charset="0"/>
              </a:rPr>
              <a:t>Over the last two years, the international board of directors has done just that.  Getting input from tens of thousands of Lions in every area of the world, I’d like to present to you our new strategic plan, LCI Forward.</a:t>
            </a:r>
          </a:p>
          <a:p>
            <a:endParaRPr lang="en-US" dirty="0"/>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5000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366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8C127-7749-4F11-81B5-155B013EC12C}" type="slidenum">
              <a:rPr lang="en-US" altLang="en-US" smtClean="0">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49597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a:p>
            <a:endParaRPr lang="en-US" dirty="0"/>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8251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I’ll do this quickly, I’m passing out a pocket card.  Our goal was to create a strategic plan that you can fit on a card and you can put in your pocket.  There is a 70 page version of this which I am sure none of you are interested in.   It does though, in the 70 page version, have a lot of the research done in advance to explain why this is our recommended strategic plan moving forward.  It is interesting but some of it is kind of dull reading, a lot of market research and different information we received through surveys and other approaches.  I wanted to give you a sense of how we went about doing this, even before I get into the goals. This wasn’t something we just concocted in a room.  We started with several senior staff brainstorming sessions.  Then we took some of these general concepts and we took them to forums.  Maybe some of you attended at your forum, the LCI Forward Focus Group that we did, where we laid out some of these different potential areas of focus, some of these overarching strategic initiatives and got feedback from the Lions.  We have also gotten back feedback from every level of staff within the organization.  What we are trying to do is get a lot of input before we put pen to paper and develop this concept.  One of the biggest struggles that we had from the very beginning was what was our core purpose?  Maybe to take some of the emotion out of it, what is our core product?  What is it that we are really out there selling?  We battled over is it club and membership dues? Is it membership that is our core product? Or is it service that is our core product?  After a lot of heated debate and discussion I think we all kind of landed in a place that we really truly believe that service is our core product.   The more that we talk to Lions and in my time here I’ve spent a lot of time here talking to Lions going to district conventions and multiple district conventions and when you ask a Lion, “what is it that you do?” they don’t talk about member or club, they talk about service.  It came down to our overarching strategic goal if we could only have one objective would be to increase the number of lives we can benefit through service.  So, to be audacious and bold we said “let’s triple it”. </a:t>
            </a:r>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1810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agree that if we follow a plan over the next 5 years, we can actually triple the number of lives impacted by the work we do as an organization.  Last year, we documented about 70 million lives that we impacted through the service activities report, which is really our only device that we can actually use, as a measurement of service. So clubs have to report.  So, 70 million, so you say okay, that’s a huge jump.  But there’s a lot of different ways to get there.  Probably we are already serving 200 million people but we don’t even know it and we are not reporting it so part of it is just increasing communications.  But we came to this decision that the primary goal for the next five years would be to grow our service impact with the understanding that other key metrics that we want to achieve will follow.  If we increase service, it will be easier to recruit members.  Members will be more interested in supporting our foundation. </a:t>
            </a:r>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7161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trickle effect by increasing our focus on service.  So our next step is if this is how we are going to achieve tripling the number of lives we impact on an organization, what are the areas we have to focus on?  So this is the infamous wheel.  The blue part of the wheel is theoretical and the red part of the wheel is implementable.  We will start with the theoretical.  Interestingly enough, these weren’t the four areas of focus that we went to the board meeting with.  We did a session with the board on the areas of focus and it changed, which it should because that was the whole idea.  We put some ideas forward, we went the board, the board tore it apart and kind of put it back together. </a:t>
            </a:r>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7217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This is what ultimately we agree that, for the next five years, here’s our area of focus.  What we say to staff at least, if what we are focusing our energies on, every day, doesn’t fit somewhere in the wheel we probably need to rethink our priorities. What we need to focus on has to fit in the wheel.  Because of what our ultimate BHAG (that big hairy audacious goal) is enhancing our service focus was one core focus.  When it comes to messaging, when it comes to telling our story, when it comes to how we report information, how we receive information all of which needs to have an enhanced service focus.  Reshaping public opinion and improving visibility. Our brand is our best asset and our worst asset all at the same time.  We have this great historic brand, squeaky clean, no skeletons in our closet.  We have done nothing but good work for the last 100 years and yet people don’t realize, when we ask them what Lions do, they don’t have any concept of the scope of impact our organization has.  I was at a meeting yesterday with the service clubs conference, rotary did a lot of similar market research and what they found out is that when you explain the concept/model of the service club to a younger person under the age of 30, they were even less likely to join before they understood what a service club was.  We have a brand issue.  So, reshaping public opinion and improving visibility is a core focus area for the next 5 years.  We realize that as much as we want to look forward at a brand refresh and talk about new products and new innovations.  It’s really important that when we entered this process that we keep one foot firmly placed in our legacy, our tradition, our past, it’s what made us who we are, and one foot firmly placed in the future.  Looking ahead but honoring who we are.  I was in a meeting yesterday with a bunch of other service organizations and we are the only one growing out of all of them.  We don’t want to abandon what’s working for us, but at the same time, we want to look ahead.  One of our core focus areas is to continue to pursue club, district, and organizational excellence.  To make the current model better while we look at what the future might hold for us.  Then improve membership value and reach new markets.  So our final area of focus is we realize we need to reach new markets.  We’ve got to provide a product, an opportunity that meets the brand promise.  Right?  We are going to make a promise about our brand to the world we got to make sure when we introduce our brand to a different constituency whether it younger people, women, whatever that constituency is, that our product and our opportunities live up to the brand promise that we made.  This was all theoretical, we all agreed that if we could stay focused leadership, volunteer leadership and staff on these four areas of focus we could achieve the primary goal.  But we also realized that these aren’t implementable.  So we wanted to focus on 3 or 4 enterprise organizational level implementable priorities that we can develop and put into place that will help us achieve our goal and follow directly within the areas.  This is the second part, in red.  </a:t>
            </a:r>
          </a:p>
          <a:p>
            <a:endParaRPr lang="en-US" dirty="0"/>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700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4139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3708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8657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5852A7-B3DC-4683-9E52-0E9C6433B6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32197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9829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12654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59645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4">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0" y="4800600"/>
            <a:ext cx="4038600" cy="457200"/>
          </a:xfrm>
        </p:spPr>
        <p:txBody>
          <a:bodyPr/>
          <a:lstStyle/>
          <a:p>
            <a:r>
              <a:rPr lang="en-US"/>
              <a:t>Click to edit Master title style</a:t>
            </a:r>
            <a:endParaRPr lang="en-US" dirty="0"/>
          </a:p>
        </p:txBody>
      </p:sp>
      <p:sp>
        <p:nvSpPr>
          <p:cNvPr id="5" name="Subtitle 2"/>
          <p:cNvSpPr>
            <a:spLocks noGrp="1"/>
          </p:cNvSpPr>
          <p:nvPr>
            <p:ph type="subTitle" idx="1"/>
          </p:nvPr>
        </p:nvSpPr>
        <p:spPr>
          <a:xfrm>
            <a:off x="4572000" y="5562600"/>
            <a:ext cx="40386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961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3">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fontAlgn="base">
              <a:spcBef>
                <a:spcPct val="0"/>
              </a:spcBef>
              <a:spcAft>
                <a:spcPct val="0"/>
              </a:spcAft>
              <a:buFont typeface="Helvetica" charset="0"/>
              <a:buNone/>
            </a:pPr>
            <a:endParaRPr lang="en-US" sz="3000">
              <a:solidFill>
                <a:srgbClr val="404040"/>
              </a:solidFill>
              <a:ea typeface="ヒラギノ角ゴ Pro W3" pitchFamily="125" charset="-128"/>
            </a:endParaRPr>
          </a:p>
        </p:txBody>
      </p:sp>
      <p:pic>
        <p:nvPicPr>
          <p:cNvPr id="5"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83380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10213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DIVIDER 1">
    <p:spTree>
      <p:nvGrpSpPr>
        <p:cNvPr id="1" name=""/>
        <p:cNvGrpSpPr/>
        <p:nvPr/>
      </p:nvGrpSpPr>
      <p:grpSpPr>
        <a:xfrm>
          <a:off x="0" y="0"/>
          <a:ext cx="0" cy="0"/>
          <a:chOff x="0" y="0"/>
          <a:chExt cx="0" cy="0"/>
        </a:xfrm>
      </p:grpSpPr>
      <p:pic>
        <p:nvPicPr>
          <p:cNvPr id="5" name="Picture 5" descr="LIONS_DIVIDER_1.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72171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52400"/>
            <a:ext cx="9271819" cy="7010399"/>
          </a:xfrm>
          <a:prstGeom prst="rect">
            <a:avLst/>
          </a:prstGeom>
        </p:spPr>
      </p:pic>
      <p:sp>
        <p:nvSpPr>
          <p:cNvPr id="130051" name="Rectangle 3"/>
          <p:cNvSpPr>
            <a:spLocks noGrp="1" noChangeArrowheads="1"/>
          </p:cNvSpPr>
          <p:nvPr>
            <p:ph type="ctrTitle" hasCustomPrompt="1"/>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dirty="0"/>
              <a:t>Click to edit master title style</a:t>
            </a:r>
          </a:p>
        </p:txBody>
      </p:sp>
      <p:sp>
        <p:nvSpPr>
          <p:cNvPr id="4" name="Subtitle 2"/>
          <p:cNvSpPr>
            <a:spLocks noGrp="1"/>
          </p:cNvSpPr>
          <p:nvPr>
            <p:ph type="subTitle" idx="1" hasCustomPrompt="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77513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381000" y="22098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9" name="Subtitle 2"/>
          <p:cNvSpPr>
            <a:spLocks noGrp="1"/>
          </p:cNvSpPr>
          <p:nvPr>
            <p:ph type="subTitle" idx="1"/>
          </p:nvPr>
        </p:nvSpPr>
        <p:spPr>
          <a:xfrm>
            <a:off x="1981200" y="34290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872107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62"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653874"/>
            <a:ext cx="8229600" cy="4518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82048" tIns="41025" rIns="82048" bIns="41025"/>
          <a:lstStyle/>
          <a:p>
            <a:pPr fontAlgn="base">
              <a:spcBef>
                <a:spcPct val="0"/>
              </a:spcBef>
              <a:spcAft>
                <a:spcPct val="0"/>
              </a:spcAft>
            </a:pPr>
            <a:endParaRPr lang="en-US" dirty="0">
              <a:solidFill>
                <a:prstClr val="black"/>
              </a:solidFill>
              <a:ea typeface="ヒラギノ角ゴ Pro W3" pitchFamily="125"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82048" tIns="41025" rIns="82048" bIns="41025"/>
          <a:lstStyle/>
          <a:p>
            <a:pPr fontAlgn="base">
              <a:spcBef>
                <a:spcPct val="0"/>
              </a:spcBef>
              <a:spcAft>
                <a:spcPct val="0"/>
              </a:spcAft>
            </a:pPr>
            <a:endParaRPr lang="en-US" dirty="0">
              <a:solidFill>
                <a:prstClr val="black"/>
              </a:solidFill>
              <a:ea typeface="ヒラギノ角ゴ Pro W3" pitchFamily="125"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82048" tIns="41025" rIns="82048" bIns="41025"/>
          <a:lstStyle>
            <a:lvl1pPr>
              <a:defRPr>
                <a:solidFill>
                  <a:schemeClr val="tx1"/>
                </a:solidFill>
              </a:defRPr>
            </a:lvl1pPr>
          </a:lstStyle>
          <a:p>
            <a:pPr fontAlgn="base">
              <a:spcBef>
                <a:spcPct val="0"/>
              </a:spcBef>
              <a:spcAft>
                <a:spcPct val="0"/>
              </a:spcAft>
            </a:pPr>
            <a:fld id="{345397C3-0AF4-4CB8-9EFB-9D18150E9527}" type="slidenum">
              <a:rPr lang="en-US" smtClean="0">
                <a:solidFill>
                  <a:prstClr val="black"/>
                </a:solidFill>
                <a:ea typeface="ヒラギノ角ゴ Pro W3" pitchFamily="125" charset="-128"/>
              </a:rPr>
              <a:pPr fontAlgn="base">
                <a:spcBef>
                  <a:spcPct val="0"/>
                </a:spcBef>
                <a:spcAft>
                  <a:spcPct val="0"/>
                </a:spcAft>
              </a:pPr>
              <a:t>‹#›</a:t>
            </a:fld>
            <a:endParaRPr lang="en-US" dirty="0">
              <a:solidFill>
                <a:prstClr val="black"/>
              </a:solidFill>
              <a:ea typeface="ヒラギノ角ゴ Pro W3" pitchFamily="125" charset="-128"/>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7602" y="225822"/>
            <a:ext cx="1412715" cy="917178"/>
          </a:xfrm>
          <a:prstGeom prst="rect">
            <a:avLst/>
          </a:prstGeom>
        </p:spPr>
      </p:pic>
    </p:spTree>
    <p:extLst>
      <p:ext uri="{BB962C8B-B14F-4D97-AF65-F5344CB8AC3E}">
        <p14:creationId xmlns:p14="http://schemas.microsoft.com/office/powerpoint/2010/main" val="331463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0917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dirty="0"/>
              <a:t>Click to edit Master title style</a:t>
            </a:r>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224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ctr" eaLnBrk="1" fontAlgn="base" hangingPunct="1">
              <a:spcBef>
                <a:spcPct val="0"/>
              </a:spcBef>
              <a:spcAft>
                <a:spcPct val="0"/>
              </a:spcAft>
              <a:buFont typeface="Helvetica" pitchFamily="125" charset="0"/>
              <a:buNone/>
            </a:pPr>
            <a:endParaRPr lang="en-US" altLang="en-US" sz="300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dirty="0"/>
              <a:t>Click to edit Master title style</a:t>
            </a:r>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46656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685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8882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ChangeArrowheads="1"/>
          </p:cNvSpPr>
          <p:nvPr userDrawn="1"/>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fontAlgn="base">
              <a:spcBef>
                <a:spcPct val="0"/>
              </a:spcBef>
              <a:spcAft>
                <a:spcPct val="0"/>
              </a:spcAft>
              <a:buFont typeface="Helvetica" charset="0"/>
              <a:buNone/>
            </a:pPr>
            <a:endParaRPr lang="en-US" sz="3000">
              <a:solidFill>
                <a:srgbClr val="404040"/>
              </a:solidFill>
              <a:ea typeface="ヒラギノ角ゴ Pro W3" pitchFamily="125" charset="-128"/>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userDrawn="1"/>
        </p:nvSpPr>
        <p:spPr bwMode="auto">
          <a:xfrm>
            <a:off x="381000" y="25146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r>
              <a:t>Click to edit Master title style</a:t>
            </a:r>
          </a:p>
        </p:txBody>
      </p:sp>
      <p:sp>
        <p:nvSpPr>
          <p:cNvPr id="6" name="Subtitle 2"/>
          <p:cNvSpPr>
            <a:spLocks noGrp="1"/>
          </p:cNvSpPr>
          <p:nvPr>
            <p:ph type="subTitle" idx="1"/>
          </p:nvPr>
        </p:nvSpPr>
        <p:spPr>
          <a:xfrm>
            <a:off x="1981200" y="3733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0344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84198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3935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pPr>
            <a:fld id="{0D0A75A4-644A-4F82-9E8F-7A835C7286D6}" type="slidenum">
              <a:rPr lang="en-US" altLang="en-US" sz="1000">
                <a:solidFill>
                  <a:srgbClr val="00338D"/>
                </a:solidFill>
              </a:rPr>
              <a:pPr algn="r" fontAlgn="base">
                <a:spcBef>
                  <a:spcPct val="50000"/>
                </a:spcBef>
                <a:spcAft>
                  <a:spcPct val="0"/>
                </a:spcAft>
              </a:pPr>
              <a:t>‹#›</a:t>
            </a:fld>
            <a:endParaRPr lang="en-US" altLang="en-US" sz="1000">
              <a:solidFill>
                <a:srgbClr val="00338D"/>
              </a:solidFill>
            </a:endParaRPr>
          </a:p>
        </p:txBody>
      </p:sp>
    </p:spTree>
    <p:extLst>
      <p:ext uri="{BB962C8B-B14F-4D97-AF65-F5344CB8AC3E}">
        <p14:creationId xmlns:p14="http://schemas.microsoft.com/office/powerpoint/2010/main" val="194677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29200" y="4800600"/>
            <a:ext cx="3886200" cy="990600"/>
          </a:xfrm>
        </p:spPr>
        <p:txBody>
          <a:bodyPr/>
          <a:lstStyle/>
          <a:p>
            <a:r>
              <a:rPr lang="hr-HR" b="1" dirty="0">
                <a:solidFill>
                  <a:schemeClr val="bg1"/>
                </a:solidFill>
              </a:rPr>
              <a:t>Strateški</a:t>
            </a:r>
            <a:r>
              <a:rPr lang="en-US" b="1" dirty="0">
                <a:solidFill>
                  <a:schemeClr val="bg1"/>
                </a:solidFill>
              </a:rPr>
              <a:t> Plan: </a:t>
            </a:r>
            <a:br>
              <a:rPr lang="en-US" b="1" dirty="0">
                <a:solidFill>
                  <a:schemeClr val="bg1"/>
                </a:solidFill>
              </a:rPr>
            </a:br>
            <a:r>
              <a:rPr lang="en-US" b="1" dirty="0">
                <a:solidFill>
                  <a:schemeClr val="bg1"/>
                </a:solidFill>
              </a:rPr>
              <a:t>2015-16 </a:t>
            </a:r>
            <a:r>
              <a:rPr lang="hr-HR" b="1" dirty="0">
                <a:solidFill>
                  <a:schemeClr val="bg1"/>
                </a:solidFill>
              </a:rPr>
              <a:t>do</a:t>
            </a:r>
            <a:r>
              <a:rPr lang="en-US" b="1" dirty="0">
                <a:solidFill>
                  <a:schemeClr val="bg1"/>
                </a:solidFill>
              </a:rPr>
              <a:t> 2019-20</a:t>
            </a:r>
          </a:p>
          <a:p>
            <a:r>
              <a:rPr lang="en-US" dirty="0">
                <a:solidFill>
                  <a:schemeClr val="tx1">
                    <a:lumMod val="65000"/>
                    <a:lumOff val="35000"/>
                  </a:schemeClr>
                </a:solidFill>
              </a:rPr>
              <a:t>Scott Drumheller – Executive Administrator</a:t>
            </a:r>
          </a:p>
          <a:p>
            <a:r>
              <a:rPr lang="en-US" dirty="0">
                <a:solidFill>
                  <a:schemeClr val="tx1">
                    <a:lumMod val="65000"/>
                    <a:lumOff val="35000"/>
                  </a:schemeClr>
                </a:solidFill>
              </a:rPr>
              <a:t>Kevin Cherep – Chief of Global Development</a:t>
            </a:r>
          </a:p>
        </p:txBody>
      </p:sp>
      <p:sp>
        <p:nvSpPr>
          <p:cNvPr id="5" name="Title 4"/>
          <p:cNvSpPr>
            <a:spLocks noGrp="1"/>
          </p:cNvSpPr>
          <p:nvPr>
            <p:ph type="ctrTitle"/>
          </p:nvPr>
        </p:nvSpPr>
        <p:spPr>
          <a:xfrm>
            <a:off x="5029200" y="3276600"/>
            <a:ext cx="3962400" cy="1524000"/>
          </a:xfrm>
        </p:spPr>
        <p:txBody>
          <a:bodyPr/>
          <a:lstStyle/>
          <a:p>
            <a:r>
              <a:rPr lang="en-US" sz="3600" dirty="0"/>
              <a:t>LCI FORWARD</a:t>
            </a:r>
          </a:p>
        </p:txBody>
      </p:sp>
    </p:spTree>
    <p:extLst>
      <p:ext uri="{BB962C8B-B14F-4D97-AF65-F5344CB8AC3E}">
        <p14:creationId xmlns:p14="http://schemas.microsoft.com/office/powerpoint/2010/main" val="29592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457200"/>
          </a:xfrm>
        </p:spPr>
        <p:txBody>
          <a:bodyPr/>
          <a:lstStyle/>
          <a:p>
            <a:r>
              <a:rPr lang="hr-HR" sz="2400" dirty="0"/>
              <a:t>Područje</a:t>
            </a:r>
            <a:r>
              <a:rPr lang="en-US" sz="2400" dirty="0"/>
              <a:t> – </a:t>
            </a:r>
            <a:r>
              <a:rPr lang="hr-HR" sz="2400" dirty="0"/>
              <a:t>Poboljšati Vrijednost Članstva</a:t>
            </a:r>
            <a:r>
              <a:rPr lang="en-US" sz="2400" dirty="0"/>
              <a:t>/</a:t>
            </a:r>
            <a:r>
              <a:rPr lang="hr-HR" sz="2400" dirty="0"/>
              <a:t>Nova Tržišta</a:t>
            </a:r>
            <a:endParaRPr lang="en-US" sz="2400" dirty="0"/>
          </a:p>
        </p:txBody>
      </p:sp>
      <p:sp>
        <p:nvSpPr>
          <p:cNvPr id="3" name="Content Placeholder 2"/>
          <p:cNvSpPr>
            <a:spLocks noGrp="1"/>
          </p:cNvSpPr>
          <p:nvPr>
            <p:ph sz="half" idx="1"/>
          </p:nvPr>
        </p:nvSpPr>
        <p:spPr>
          <a:xfrm>
            <a:off x="304800" y="1295400"/>
            <a:ext cx="4267200" cy="4191000"/>
          </a:xfrm>
        </p:spPr>
        <p:txBody>
          <a:bodyPr/>
          <a:lstStyle/>
          <a:p>
            <a:pPr marL="3175" indent="0">
              <a:buNone/>
            </a:pPr>
            <a:r>
              <a:rPr lang="hr-HR" sz="1600" dirty="0"/>
              <a:t>Poboljšati Vrijednost Članstva</a:t>
            </a:r>
            <a:endParaRPr lang="en-US" sz="1600" dirty="0"/>
          </a:p>
          <a:p>
            <a:pPr lvl="1"/>
            <a:r>
              <a:rPr lang="hr-HR" sz="1600" dirty="0"/>
              <a:t>Poboljšati iskustvo članova</a:t>
            </a:r>
            <a:endParaRPr lang="en-US" sz="1600" dirty="0"/>
          </a:p>
          <a:p>
            <a:pPr lvl="1"/>
            <a:r>
              <a:rPr lang="hr-HR" sz="1600" dirty="0"/>
              <a:t>Promicati </a:t>
            </a:r>
            <a:r>
              <a:rPr lang="hr-HR" sz="1600" u="sng" dirty="0"/>
              <a:t>vrijednost</a:t>
            </a:r>
            <a:r>
              <a:rPr lang="hr-HR" sz="1600" dirty="0"/>
              <a:t> članstva kako bi privukli više ljudi</a:t>
            </a:r>
            <a:endParaRPr lang="en-US" sz="1600" dirty="0"/>
          </a:p>
          <a:p>
            <a:pPr marL="519112" lvl="1" indent="0">
              <a:buNone/>
            </a:pPr>
            <a:endParaRPr lang="en-US" sz="1600" dirty="0"/>
          </a:p>
          <a:p>
            <a:pPr marL="3175" indent="0">
              <a:buNone/>
            </a:pPr>
            <a:r>
              <a:rPr lang="hr-HR" sz="1600" dirty="0"/>
              <a:t>Obuhvatiti Nova Tržišta</a:t>
            </a:r>
            <a:endParaRPr lang="en-US" sz="1600" dirty="0"/>
          </a:p>
          <a:p>
            <a:pPr lvl="1"/>
            <a:r>
              <a:rPr lang="hr-HR" sz="1600" dirty="0"/>
              <a:t>Mladež</a:t>
            </a:r>
            <a:r>
              <a:rPr lang="en-US" sz="1600" dirty="0"/>
              <a:t>, </a:t>
            </a:r>
            <a:r>
              <a:rPr lang="hr-HR" sz="1600" dirty="0"/>
              <a:t>žene</a:t>
            </a:r>
            <a:r>
              <a:rPr lang="en-US" sz="1600" dirty="0"/>
              <a:t>, </a:t>
            </a:r>
            <a:r>
              <a:rPr lang="hr-HR" sz="1600" dirty="0"/>
              <a:t>nove i zemlje u razvoju</a:t>
            </a:r>
            <a:r>
              <a:rPr lang="en-US" sz="1600" dirty="0"/>
              <a:t>, </a:t>
            </a:r>
            <a:r>
              <a:rPr lang="hr-HR" sz="1600" dirty="0"/>
              <a:t>„</a:t>
            </a:r>
            <a:r>
              <a:rPr lang="en-US" sz="1600" dirty="0"/>
              <a:t>Specialty</a:t>
            </a:r>
            <a:r>
              <a:rPr lang="hr-HR" sz="1600" dirty="0"/>
              <a:t>”</a:t>
            </a:r>
            <a:r>
              <a:rPr lang="en-US" sz="1600" dirty="0"/>
              <a:t> </a:t>
            </a:r>
            <a:r>
              <a:rPr lang="hr-HR" sz="1600" dirty="0"/>
              <a:t>klubovi</a:t>
            </a:r>
            <a:r>
              <a:rPr lang="en-US" sz="1600" dirty="0"/>
              <a:t>, </a:t>
            </a:r>
          </a:p>
          <a:p>
            <a:pPr lvl="1"/>
            <a:r>
              <a:rPr lang="en-US" sz="1600" dirty="0"/>
              <a:t>Pilot</a:t>
            </a:r>
            <a:r>
              <a:rPr lang="hr-HR" sz="1600" dirty="0"/>
              <a:t> programi</a:t>
            </a:r>
            <a:r>
              <a:rPr lang="en-US" sz="1600" dirty="0"/>
              <a:t> </a:t>
            </a:r>
            <a:r>
              <a:rPr lang="hr-HR" sz="1600" dirty="0"/>
              <a:t>za privlačenje nove generacije „epizodnih” volontera</a:t>
            </a:r>
            <a:endParaRPr lang="en-US" sz="1600" dirty="0"/>
          </a:p>
        </p:txBody>
      </p:sp>
      <p:sp>
        <p:nvSpPr>
          <p:cNvPr id="9" name="Pie 8"/>
          <p:cNvSpPr/>
          <p:nvPr/>
        </p:nvSpPr>
        <p:spPr>
          <a:xfrm>
            <a:off x="5105399" y="1171639"/>
            <a:ext cx="5181601" cy="5230603"/>
          </a:xfrm>
          <a:prstGeom prst="pie">
            <a:avLst>
              <a:gd name="adj1" fmla="val 10800000"/>
              <a:gd name="adj2" fmla="val 16200000"/>
            </a:avLst>
          </a:prstGeom>
          <a:solidFill>
            <a:srgbClr val="00338D"/>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0" name="Pie 4"/>
          <p:cNvSpPr/>
          <p:nvPr/>
        </p:nvSpPr>
        <p:spPr>
          <a:xfrm>
            <a:off x="5608920" y="2223858"/>
            <a:ext cx="1856014" cy="1390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r" defTabSz="711200" fontAlgn="base">
              <a:lnSpc>
                <a:spcPct val="90000"/>
              </a:lnSpc>
              <a:spcBef>
                <a:spcPct val="0"/>
              </a:spcBef>
            </a:pPr>
            <a:r>
              <a:rPr lang="hr-HR" sz="2400" b="1" dirty="0">
                <a:solidFill>
                  <a:sysClr val="window" lastClr="FFFFFF"/>
                </a:solidFill>
                <a:cs typeface="Arial"/>
              </a:rPr>
              <a:t>Poboljšati</a:t>
            </a:r>
          </a:p>
          <a:p>
            <a:pPr algn="r" defTabSz="711200" fontAlgn="base">
              <a:lnSpc>
                <a:spcPct val="90000"/>
              </a:lnSpc>
              <a:spcBef>
                <a:spcPct val="0"/>
              </a:spcBef>
            </a:pPr>
            <a:r>
              <a:rPr lang="hr-HR" sz="2400" b="1" dirty="0">
                <a:solidFill>
                  <a:sysClr val="window" lastClr="FFFFFF"/>
                </a:solidFill>
                <a:cs typeface="Arial"/>
              </a:rPr>
              <a:t>Vrijednost Članstva i</a:t>
            </a:r>
          </a:p>
          <a:p>
            <a:pPr algn="r" defTabSz="711200" fontAlgn="base">
              <a:lnSpc>
                <a:spcPct val="90000"/>
              </a:lnSpc>
              <a:spcBef>
                <a:spcPct val="0"/>
              </a:spcBef>
            </a:pPr>
            <a:r>
              <a:rPr lang="hr-HR" sz="2400" b="1" dirty="0">
                <a:solidFill>
                  <a:sysClr val="window" lastClr="FFFFFF"/>
                </a:solidFill>
                <a:cs typeface="Arial"/>
              </a:rPr>
              <a:t>Obuhvatiti</a:t>
            </a:r>
          </a:p>
          <a:p>
            <a:pPr algn="r" defTabSz="711200" fontAlgn="base">
              <a:lnSpc>
                <a:spcPct val="90000"/>
              </a:lnSpc>
              <a:spcBef>
                <a:spcPct val="0"/>
              </a:spcBef>
            </a:pPr>
            <a:r>
              <a:rPr lang="hr-HR" sz="2400" b="1" dirty="0">
                <a:solidFill>
                  <a:sysClr val="window" lastClr="FFFFFF"/>
                </a:solidFill>
                <a:cs typeface="Arial"/>
              </a:rPr>
              <a:t>Nova Tržišta</a:t>
            </a:r>
          </a:p>
          <a:p>
            <a:pPr algn="r" defTabSz="711200" fontAlgn="base">
              <a:lnSpc>
                <a:spcPct val="90000"/>
              </a:lnSpc>
              <a:spcBef>
                <a:spcPct val="0"/>
              </a:spcBef>
              <a:spcAft>
                <a:spcPct val="35000"/>
              </a:spcAft>
            </a:pPr>
            <a:endParaRPr lang="en-US" sz="2400" dirty="0">
              <a:solidFill>
                <a:sysClr val="window" lastClr="FFFFFF"/>
              </a:solidFill>
              <a:cs typeface="Arial"/>
            </a:endParaRPr>
          </a:p>
        </p:txBody>
      </p:sp>
      <p:sp>
        <p:nvSpPr>
          <p:cNvPr id="11" name="Rectangle 10"/>
          <p:cNvSpPr/>
          <p:nvPr/>
        </p:nvSpPr>
        <p:spPr>
          <a:xfrm>
            <a:off x="5029200" y="4343401"/>
            <a:ext cx="3318933" cy="1569660"/>
          </a:xfrm>
          <a:prstGeom prst="rect">
            <a:avLst/>
          </a:prstGeom>
        </p:spPr>
        <p:txBody>
          <a:bodyPr wrap="square">
            <a:spAutoFit/>
          </a:bodyPr>
          <a:lstStyle/>
          <a:p>
            <a:pPr fontAlgn="base">
              <a:spcBef>
                <a:spcPct val="0"/>
              </a:spcBef>
              <a:spcAft>
                <a:spcPct val="0"/>
              </a:spcAft>
            </a:pPr>
            <a:r>
              <a:rPr lang="hr-HR" sz="2400" b="1" dirty="0">
                <a:solidFill>
                  <a:srgbClr val="FBC40E"/>
                </a:solidFill>
                <a:ea typeface="ヒラギノ角ゴ Pro W3" pitchFamily="125" charset="-128"/>
              </a:rPr>
              <a:t>Što su primarne potrebe  naših sadašnjih i budućih </a:t>
            </a:r>
            <a:r>
              <a:rPr lang="en-US" sz="2400" b="1" dirty="0">
                <a:solidFill>
                  <a:srgbClr val="FBC40E"/>
                </a:solidFill>
                <a:ea typeface="ヒラギノ角ゴ Pro W3" pitchFamily="125" charset="-128"/>
              </a:rPr>
              <a:t> </a:t>
            </a:r>
            <a:r>
              <a:rPr lang="hr-HR" sz="2400" b="1" dirty="0">
                <a:solidFill>
                  <a:srgbClr val="FBC40E"/>
                </a:solidFill>
                <a:ea typeface="ヒラギノ角ゴ Pro W3" pitchFamily="125" charset="-128"/>
              </a:rPr>
              <a:t>članova</a:t>
            </a:r>
            <a:r>
              <a:rPr lang="en-US" sz="2400" b="1" dirty="0">
                <a:solidFill>
                  <a:srgbClr val="FBC40E"/>
                </a:solidFill>
                <a:ea typeface="ヒラギノ角ゴ Pro W3" pitchFamily="125" charset="-128"/>
              </a:rPr>
              <a:t>? </a:t>
            </a:r>
          </a:p>
        </p:txBody>
      </p:sp>
      <p:sp>
        <p:nvSpPr>
          <p:cNvPr id="12" name="Subtitle 2"/>
          <p:cNvSpPr txBox="1">
            <a:spLocks/>
          </p:cNvSpPr>
          <p:nvPr/>
        </p:nvSpPr>
        <p:spPr bwMode="auto">
          <a:xfrm>
            <a:off x="304800" y="63246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1800">
                <a:solidFill>
                  <a:schemeClr val="tx1">
                    <a:lumMod val="65000"/>
                    <a:lumOff val="35000"/>
                  </a:schemeClr>
                </a:solidFill>
                <a:latin typeface="+mn-lt"/>
              </a:defRPr>
            </a:lvl2pPr>
            <a:lvl3pPr marL="1144588" indent="-230188" algn="l" rtl="0" eaLnBrk="0" fontAlgn="base" hangingPunct="0">
              <a:spcBef>
                <a:spcPct val="20000"/>
              </a:spcBef>
              <a:spcAft>
                <a:spcPct val="0"/>
              </a:spcAft>
              <a:buFont typeface="Arial" pitchFamily="34" charset="0"/>
              <a:buChar char="○"/>
              <a:tabLst/>
              <a:defRPr sz="1800">
                <a:solidFill>
                  <a:schemeClr val="tx1">
                    <a:lumMod val="65000"/>
                    <a:lumOff val="35000"/>
                  </a:schemeClr>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4pPr>
            <a:lvl5pPr marL="20589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Font typeface="Arial" charset="0"/>
              <a:buNone/>
            </a:pPr>
            <a:r>
              <a:rPr lang="en-US" sz="1000" b="1" dirty="0">
                <a:solidFill>
                  <a:prstClr val="white"/>
                </a:solidFill>
              </a:rPr>
              <a:t>LCI FORWARD: Strategic Plan: </a:t>
            </a:r>
            <a:br>
              <a:rPr lang="en-US" sz="1000" b="1" dirty="0">
                <a:solidFill>
                  <a:prstClr val="white"/>
                </a:solidFill>
              </a:rPr>
            </a:br>
            <a:r>
              <a:rPr lang="en-US" sz="1000" b="1" dirty="0">
                <a:solidFill>
                  <a:prstClr val="white"/>
                </a:solidFill>
              </a:rPr>
              <a:t>2015-16 to 19-20</a:t>
            </a:r>
          </a:p>
        </p:txBody>
      </p:sp>
    </p:spTree>
    <p:extLst>
      <p:ext uri="{BB962C8B-B14F-4D97-AF65-F5344CB8AC3E}">
        <p14:creationId xmlns:p14="http://schemas.microsoft.com/office/powerpoint/2010/main" val="21027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a:xfrm>
            <a:off x="725658" y="3395003"/>
            <a:ext cx="8153400" cy="1866900"/>
          </a:xfrm>
        </p:spPr>
        <p:txBody>
          <a:bodyPr/>
          <a:lstStyle/>
          <a:p>
            <a:pPr algn="ctr"/>
            <a:r>
              <a:rPr lang="hr-HR" sz="4400" dirty="0"/>
              <a:t>Nova strategija </a:t>
            </a:r>
            <a:br>
              <a:rPr lang="hr-HR" sz="4400" dirty="0"/>
            </a:br>
            <a:r>
              <a:rPr lang="hr-HR" sz="4400" dirty="0"/>
              <a:t>Distrikt 126 Hrvatska</a:t>
            </a:r>
            <a:endParaRPr lang="en-US" sz="4400"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990600"/>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64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chemeClr val="tx1"/>
                </a:solidFill>
              </a:rPr>
              <a:t>Razlozi izrade nove strategije</a:t>
            </a:r>
          </a:p>
          <a:p>
            <a:pPr marL="0" indent="0">
              <a:buNone/>
            </a:pPr>
            <a:endParaRPr lang="hr-HR" dirty="0">
              <a:solidFill>
                <a:schemeClr val="tx1"/>
              </a:solidFill>
            </a:endParaRPr>
          </a:p>
          <a:p>
            <a:r>
              <a:rPr lang="hr-HR" dirty="0">
                <a:solidFill>
                  <a:schemeClr val="tx1"/>
                </a:solidFill>
              </a:rPr>
              <a:t>LCI-</a:t>
            </a:r>
            <a:r>
              <a:rPr lang="hr-HR" dirty="0" err="1">
                <a:solidFill>
                  <a:schemeClr val="tx1"/>
                </a:solidFill>
              </a:rPr>
              <a:t>Forward</a:t>
            </a:r>
            <a:r>
              <a:rPr lang="hr-HR" dirty="0">
                <a:solidFill>
                  <a:schemeClr val="tx1"/>
                </a:solidFill>
              </a:rPr>
              <a:t> – usklađivanje s novom strategijom matične organizacije</a:t>
            </a:r>
          </a:p>
          <a:p>
            <a:r>
              <a:rPr lang="hr-HR" dirty="0">
                <a:solidFill>
                  <a:schemeClr val="tx1"/>
                </a:solidFill>
              </a:rPr>
              <a:t>Potreba srednjoročnog plana aktivnosti u svrhu razvoja organizacije</a:t>
            </a:r>
          </a:p>
          <a:p>
            <a:r>
              <a:rPr lang="hr-HR" dirty="0">
                <a:solidFill>
                  <a:schemeClr val="tx1"/>
                </a:solidFill>
              </a:rPr>
              <a:t>Izvrsnost D-126 Hrvatska kao Organizacije</a:t>
            </a:r>
          </a:p>
          <a:p>
            <a:r>
              <a:rPr lang="hr-HR" dirty="0">
                <a:solidFill>
                  <a:schemeClr val="tx1"/>
                </a:solidFill>
              </a:rPr>
              <a:t>Povećanje članstva</a:t>
            </a:r>
          </a:p>
          <a:p>
            <a:r>
              <a:rPr lang="hr-HR" dirty="0">
                <a:solidFill>
                  <a:schemeClr val="tx1"/>
                </a:solidFill>
              </a:rPr>
              <a:t>Zadržavanje članstva</a:t>
            </a:r>
          </a:p>
          <a:p>
            <a:r>
              <a:rPr lang="hr-HR" dirty="0">
                <a:solidFill>
                  <a:schemeClr val="tx1"/>
                </a:solidFill>
              </a:rPr>
              <a:t>Edukacija članstva</a:t>
            </a:r>
          </a:p>
          <a:p>
            <a:pPr marL="0" indent="0">
              <a:buNone/>
            </a:pPr>
            <a:endParaRPr lang="hr-HR" dirty="0"/>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73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chemeClr val="tx1"/>
                </a:solidFill>
              </a:rPr>
              <a:t>Moto D-126 Hrvatska</a:t>
            </a:r>
          </a:p>
          <a:p>
            <a:pPr marL="0" indent="0">
              <a:buNone/>
            </a:pPr>
            <a:endParaRPr lang="hr-HR" dirty="0">
              <a:solidFill>
                <a:schemeClr val="tx1"/>
              </a:solidFill>
            </a:endParaRPr>
          </a:p>
          <a:p>
            <a:endParaRPr lang="hr-HR" dirty="0">
              <a:solidFill>
                <a:schemeClr val="tx1"/>
              </a:solidFill>
            </a:endParaRPr>
          </a:p>
          <a:p>
            <a:pPr marL="0" indent="0" algn="ctr">
              <a:buNone/>
            </a:pPr>
            <a:r>
              <a:rPr lang="hr-HR" sz="2800" b="1" i="1" dirty="0">
                <a:solidFill>
                  <a:schemeClr val="tx1"/>
                </a:solidFill>
              </a:rPr>
              <a:t>„Snaga naše organizacije određena je </a:t>
            </a:r>
          </a:p>
          <a:p>
            <a:pPr marL="0" indent="0" algn="ctr">
              <a:buNone/>
            </a:pPr>
            <a:r>
              <a:rPr lang="hr-HR" sz="2800" b="1" i="1" dirty="0">
                <a:solidFill>
                  <a:schemeClr val="tx1"/>
                </a:solidFill>
              </a:rPr>
              <a:t>snagom naših klubova i članova”</a:t>
            </a:r>
            <a:endParaRPr lang="hr-HR" sz="2800" b="1" i="1" dirty="0"/>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3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chemeClr val="tx1"/>
                </a:solidFill>
              </a:rPr>
              <a:t>Vizija D-126 Hrvatska</a:t>
            </a:r>
          </a:p>
          <a:p>
            <a:pPr marL="0" indent="0">
              <a:buNone/>
            </a:pPr>
            <a:endParaRPr lang="hr-HR" dirty="0">
              <a:solidFill>
                <a:schemeClr val="tx1"/>
              </a:solidFill>
            </a:endParaRPr>
          </a:p>
          <a:p>
            <a:endParaRPr lang="hr-HR" dirty="0">
              <a:solidFill>
                <a:schemeClr val="tx1"/>
              </a:solidFill>
            </a:endParaRPr>
          </a:p>
          <a:p>
            <a:pPr marL="0" indent="0" algn="ctr">
              <a:buNone/>
            </a:pPr>
            <a:r>
              <a:rPr lang="hr-HR" sz="2000" b="1" dirty="0">
                <a:solidFill>
                  <a:schemeClr val="tx1"/>
                </a:solidFill>
              </a:rPr>
              <a:t>Biti jedna od vodećih organizacija u zemlji u služenju potrebitima, zajednici i  humanitarnome radu kao dio globalne udruge Lions Clubs International-a</a:t>
            </a:r>
            <a:endParaRPr lang="hr-HR" sz="2000" b="1" dirty="0"/>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17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chemeClr val="tx1"/>
                </a:solidFill>
              </a:rPr>
              <a:t>Misija D-126 Hrvatska</a:t>
            </a:r>
          </a:p>
          <a:p>
            <a:pPr marL="0" indent="0">
              <a:buNone/>
            </a:pPr>
            <a:endParaRPr lang="hr-HR" dirty="0">
              <a:solidFill>
                <a:schemeClr val="tx1"/>
              </a:solidFill>
            </a:endParaRPr>
          </a:p>
          <a:p>
            <a:endParaRPr lang="hr-HR" dirty="0">
              <a:solidFill>
                <a:schemeClr val="tx1"/>
              </a:solidFill>
            </a:endParaRPr>
          </a:p>
          <a:p>
            <a:pPr marL="0" indent="0" algn="ctr">
              <a:buNone/>
            </a:pPr>
            <a:r>
              <a:rPr lang="hr-HR" sz="2400" b="1" dirty="0">
                <a:solidFill>
                  <a:schemeClr val="tx1"/>
                </a:solidFill>
              </a:rPr>
              <a:t>Služiti zajednici, odgovarati na humanitarne potrebe, promicati trajne vrijednosti i raditi na promicanju mira i razumijevanju ljudi kroz Lions klubove, angažirajući i educirajući volontere</a:t>
            </a:r>
            <a:endParaRPr lang="hr-HR" sz="2400" b="1" dirty="0"/>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69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chemeClr val="tx1"/>
                </a:solidFill>
              </a:rPr>
              <a:t>Glavni strateški ciljevi D-126 Hrvatska</a:t>
            </a:r>
          </a:p>
          <a:p>
            <a:pPr marL="0" indent="0">
              <a:buNone/>
            </a:pPr>
            <a:r>
              <a:rPr lang="hr-HR" sz="1400" dirty="0">
                <a:solidFill>
                  <a:schemeClr val="tx1"/>
                </a:solidFill>
              </a:rPr>
              <a:t>za realizirati do 30.6.2023.</a:t>
            </a:r>
            <a:endParaRPr lang="hr-HR" dirty="0">
              <a:solidFill>
                <a:schemeClr val="tx1"/>
              </a:solidFill>
            </a:endParaRPr>
          </a:p>
          <a:p>
            <a:endParaRPr lang="hr-HR" dirty="0">
              <a:solidFill>
                <a:schemeClr val="tx1"/>
              </a:solidFill>
            </a:endParaRPr>
          </a:p>
          <a:p>
            <a:r>
              <a:rPr lang="hr-HR" dirty="0">
                <a:solidFill>
                  <a:schemeClr val="tx1"/>
                </a:solidFill>
              </a:rPr>
              <a:t>Služiti, odnosno pomoći godišnje </a:t>
            </a:r>
            <a:r>
              <a:rPr lang="hr-HR" b="1" dirty="0">
                <a:solidFill>
                  <a:schemeClr val="tx1"/>
                </a:solidFill>
              </a:rPr>
              <a:t>najmanje 200.000 ljudi</a:t>
            </a:r>
          </a:p>
          <a:p>
            <a:r>
              <a:rPr lang="hr-HR" dirty="0">
                <a:solidFill>
                  <a:schemeClr val="tx1"/>
                </a:solidFill>
              </a:rPr>
              <a:t>Povećati broj </a:t>
            </a:r>
            <a:r>
              <a:rPr lang="hr-HR" b="1" dirty="0">
                <a:solidFill>
                  <a:schemeClr val="tx1"/>
                </a:solidFill>
              </a:rPr>
              <a:t>članova</a:t>
            </a:r>
            <a:r>
              <a:rPr lang="hr-HR" dirty="0">
                <a:solidFill>
                  <a:schemeClr val="tx1"/>
                </a:solidFill>
              </a:rPr>
              <a:t> na najmanje </a:t>
            </a:r>
            <a:r>
              <a:rPr lang="hr-HR" b="1" dirty="0">
                <a:solidFill>
                  <a:schemeClr val="tx1"/>
                </a:solidFill>
              </a:rPr>
              <a:t>1.500</a:t>
            </a:r>
            <a:r>
              <a:rPr lang="hr-HR" dirty="0">
                <a:solidFill>
                  <a:schemeClr val="tx1"/>
                </a:solidFill>
              </a:rPr>
              <a:t>, raspoređeno u najmanje </a:t>
            </a:r>
            <a:r>
              <a:rPr lang="hr-HR" b="1" dirty="0">
                <a:solidFill>
                  <a:schemeClr val="tx1"/>
                </a:solidFill>
              </a:rPr>
              <a:t>65</a:t>
            </a:r>
            <a:r>
              <a:rPr lang="hr-HR" dirty="0">
                <a:solidFill>
                  <a:schemeClr val="tx1"/>
                </a:solidFill>
              </a:rPr>
              <a:t> </a:t>
            </a:r>
            <a:r>
              <a:rPr lang="hr-HR" b="1" dirty="0">
                <a:solidFill>
                  <a:schemeClr val="tx1"/>
                </a:solidFill>
              </a:rPr>
              <a:t>klubova</a:t>
            </a:r>
          </a:p>
          <a:p>
            <a:endParaRPr lang="hr-HR" dirty="0">
              <a:solidFill>
                <a:schemeClr val="tx1"/>
              </a:solidFill>
            </a:endParaRPr>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54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rgbClr val="C00000"/>
                </a:solidFill>
              </a:rPr>
              <a:t>Načini postizanja strateških ciljeva </a:t>
            </a:r>
            <a:r>
              <a:rPr lang="hr-HR" sz="2400" b="1" dirty="0">
                <a:solidFill>
                  <a:schemeClr val="tx1"/>
                </a:solidFill>
              </a:rPr>
              <a:t>– Fokus </a:t>
            </a:r>
          </a:p>
          <a:p>
            <a:pPr marL="0" indent="0">
              <a:buNone/>
            </a:pPr>
            <a:endParaRPr lang="hr-HR" dirty="0">
              <a:solidFill>
                <a:schemeClr val="tx1"/>
              </a:solidFill>
            </a:endParaRPr>
          </a:p>
          <a:p>
            <a:r>
              <a:rPr lang="hr-HR" dirty="0">
                <a:solidFill>
                  <a:schemeClr val="tx1"/>
                </a:solidFill>
              </a:rPr>
              <a:t>Glavni fokus aktivnosti je prevencija </a:t>
            </a:r>
            <a:r>
              <a:rPr lang="hr-HR" b="1" dirty="0">
                <a:solidFill>
                  <a:schemeClr val="tx1"/>
                </a:solidFill>
              </a:rPr>
              <a:t>dijabetesa</a:t>
            </a:r>
            <a:r>
              <a:rPr lang="hr-HR" dirty="0">
                <a:solidFill>
                  <a:schemeClr val="tx1"/>
                </a:solidFill>
              </a:rPr>
              <a:t> i pomoć oboljelima</a:t>
            </a:r>
          </a:p>
          <a:p>
            <a:r>
              <a:rPr lang="hr-HR" dirty="0">
                <a:solidFill>
                  <a:schemeClr val="tx1"/>
                </a:solidFill>
              </a:rPr>
              <a:t>Ostali fokusi aktivnosti su:</a:t>
            </a:r>
          </a:p>
          <a:p>
            <a:pPr marL="0" indent="0">
              <a:buNone/>
            </a:pPr>
            <a:r>
              <a:rPr lang="hr-HR" dirty="0">
                <a:solidFill>
                  <a:schemeClr val="tx1"/>
                </a:solidFill>
              </a:rPr>
              <a:t>	Pomoć </a:t>
            </a:r>
            <a:r>
              <a:rPr lang="hr-HR" b="1" dirty="0">
                <a:solidFill>
                  <a:schemeClr val="tx1"/>
                </a:solidFill>
              </a:rPr>
              <a:t>slijepim i slabovidnim </a:t>
            </a:r>
          </a:p>
          <a:p>
            <a:pPr marL="0" indent="0">
              <a:buNone/>
            </a:pPr>
            <a:r>
              <a:rPr lang="hr-HR" dirty="0">
                <a:solidFill>
                  <a:schemeClr val="tx1"/>
                </a:solidFill>
              </a:rPr>
              <a:t>	Pomoć </a:t>
            </a:r>
            <a:r>
              <a:rPr lang="hr-HR" b="1" dirty="0">
                <a:solidFill>
                  <a:schemeClr val="tx1"/>
                </a:solidFill>
              </a:rPr>
              <a:t>oboljeloj djeci od karcinoma</a:t>
            </a:r>
          </a:p>
          <a:p>
            <a:pPr marL="0" indent="0">
              <a:buNone/>
            </a:pPr>
            <a:r>
              <a:rPr lang="hr-HR" dirty="0">
                <a:solidFill>
                  <a:schemeClr val="tx1"/>
                </a:solidFill>
              </a:rPr>
              <a:t>	Očuvanje </a:t>
            </a:r>
            <a:r>
              <a:rPr lang="hr-HR" b="1" dirty="0">
                <a:solidFill>
                  <a:schemeClr val="tx1"/>
                </a:solidFill>
              </a:rPr>
              <a:t>okoliša</a:t>
            </a:r>
          </a:p>
          <a:p>
            <a:pPr marL="0" indent="0">
              <a:buNone/>
            </a:pPr>
            <a:r>
              <a:rPr lang="hr-HR" dirty="0">
                <a:solidFill>
                  <a:schemeClr val="tx1"/>
                </a:solidFill>
              </a:rPr>
              <a:t>	Pomoć </a:t>
            </a:r>
            <a:r>
              <a:rPr lang="hr-HR" b="1" dirty="0">
                <a:solidFill>
                  <a:schemeClr val="tx1"/>
                </a:solidFill>
              </a:rPr>
              <a:t>gladnima</a:t>
            </a:r>
          </a:p>
          <a:p>
            <a:endParaRPr lang="hr-HR" dirty="0">
              <a:solidFill>
                <a:schemeClr val="tx1"/>
              </a:solidFill>
            </a:endParaRPr>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797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905000"/>
            <a:ext cx="7848600" cy="3352800"/>
          </a:xfrm>
        </p:spPr>
        <p:txBody>
          <a:bodyPr/>
          <a:lstStyle/>
          <a:p>
            <a:pPr marL="0" indent="0">
              <a:buNone/>
            </a:pPr>
            <a:r>
              <a:rPr lang="hr-HR" sz="2400" b="1" dirty="0">
                <a:solidFill>
                  <a:srgbClr val="C00000"/>
                </a:solidFill>
              </a:rPr>
              <a:t>Načini postizanja strateških ciljeva </a:t>
            </a:r>
            <a:r>
              <a:rPr lang="hr-HR" sz="2400" b="1" dirty="0">
                <a:solidFill>
                  <a:schemeClr val="tx1"/>
                </a:solidFill>
              </a:rPr>
              <a:t>– poboljšanje javne percepcija </a:t>
            </a:r>
            <a:r>
              <a:rPr lang="hr-HR" sz="2400" b="1" dirty="0" err="1">
                <a:solidFill>
                  <a:schemeClr val="tx1"/>
                </a:solidFill>
              </a:rPr>
              <a:t>Lionsa</a:t>
            </a:r>
            <a:r>
              <a:rPr lang="hr-HR" sz="2400" b="1" dirty="0">
                <a:solidFill>
                  <a:schemeClr val="tx1"/>
                </a:solidFill>
              </a:rPr>
              <a:t> </a:t>
            </a:r>
          </a:p>
          <a:p>
            <a:r>
              <a:rPr lang="hr-HR" dirty="0">
                <a:solidFill>
                  <a:schemeClr val="tx1"/>
                </a:solidFill>
              </a:rPr>
              <a:t>	</a:t>
            </a:r>
            <a:r>
              <a:rPr lang="hr-HR" sz="1400" dirty="0">
                <a:solidFill>
                  <a:schemeClr val="tx1"/>
                </a:solidFill>
              </a:rPr>
              <a:t>Promociju organizacije trajnim obilježavanjem na pr. oznaka Aleje lipa u Vukovaru, 	Gradovi prijatelji </a:t>
            </a:r>
            <a:r>
              <a:rPr lang="hr-HR" sz="1400" dirty="0" err="1">
                <a:solidFill>
                  <a:schemeClr val="tx1"/>
                </a:solidFill>
              </a:rPr>
              <a:t>Lionsa</a:t>
            </a:r>
            <a:r>
              <a:rPr lang="hr-HR" sz="1400" dirty="0">
                <a:solidFill>
                  <a:schemeClr val="tx1"/>
                </a:solidFill>
              </a:rPr>
              <a:t> i sl.</a:t>
            </a:r>
          </a:p>
          <a:p>
            <a:r>
              <a:rPr lang="hr-HR" sz="1400" dirty="0">
                <a:solidFill>
                  <a:schemeClr val="tx1"/>
                </a:solidFill>
              </a:rPr>
              <a:t>	Koristiti utjecaj uglednih  članova u lokalnoj zajednici </a:t>
            </a:r>
          </a:p>
          <a:p>
            <a:r>
              <a:rPr lang="hr-HR" sz="1400" dirty="0">
                <a:solidFill>
                  <a:schemeClr val="tx1"/>
                </a:solidFill>
              </a:rPr>
              <a:t>	Sustavno i kontinuirano neposredno predstavljati  naše organizacije i aktivnosti 	lokalnim liderima iz gospodarstva, društveno-političke zajednice, javnih poduzeća i 	komunalnih usluga, odgojnih i obrazovnih institucija…</a:t>
            </a:r>
          </a:p>
          <a:p>
            <a:r>
              <a:rPr lang="hr-HR" sz="1400" dirty="0">
                <a:solidFill>
                  <a:schemeClr val="tx1"/>
                </a:solidFill>
              </a:rPr>
              <a:t>	Sustavno i kontinuirano predstavljati naše organizacije i aktivnosti cjelokupnoj javnosti 	kroz javne medije</a:t>
            </a:r>
          </a:p>
          <a:p>
            <a:r>
              <a:rPr lang="hr-HR" sz="1400" dirty="0">
                <a:solidFill>
                  <a:schemeClr val="tx1"/>
                </a:solidFill>
              </a:rPr>
              <a:t>	Napraviti plan digitalne komunikacije kroz društvene mreže, Internet, newsletter, Lions 	magazin i sl. te ih učiniti dostupnima javnosti.</a:t>
            </a:r>
            <a:endParaRPr lang="hr-HR" sz="1600" dirty="0">
              <a:solidFill>
                <a:schemeClr val="tx1"/>
              </a:solidFill>
            </a:endParaRPr>
          </a:p>
          <a:p>
            <a:pPr marL="0" indent="0">
              <a:buNone/>
            </a:pPr>
            <a:endParaRPr lang="hr-HR" sz="1600" dirty="0">
              <a:solidFill>
                <a:schemeClr val="tx1"/>
              </a:solidFill>
            </a:endParaRPr>
          </a:p>
          <a:p>
            <a:endParaRPr lang="hr-HR" sz="1600" b="1" dirty="0">
              <a:solidFill>
                <a:schemeClr val="tx1"/>
              </a:solidFill>
            </a:endParaRPr>
          </a:p>
          <a:p>
            <a:endParaRPr lang="hr-HR" sz="1600" dirty="0">
              <a:solidFill>
                <a:schemeClr val="tx1"/>
              </a:solidFill>
            </a:endParaRPr>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10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066800"/>
            <a:ext cx="7848600" cy="3352800"/>
          </a:xfrm>
        </p:spPr>
        <p:txBody>
          <a:bodyPr/>
          <a:lstStyle/>
          <a:p>
            <a:pPr marL="0" indent="0">
              <a:buNone/>
            </a:pPr>
            <a:r>
              <a:rPr lang="hr-HR" sz="2400" b="1" dirty="0">
                <a:solidFill>
                  <a:srgbClr val="C00000"/>
                </a:solidFill>
              </a:rPr>
              <a:t>Načini postizanja strateških ciljeva </a:t>
            </a:r>
            <a:r>
              <a:rPr lang="hr-HR" sz="2400" b="1" dirty="0">
                <a:solidFill>
                  <a:schemeClr val="tx1"/>
                </a:solidFill>
              </a:rPr>
              <a:t>– Izvrsnost </a:t>
            </a:r>
          </a:p>
          <a:p>
            <a:pPr marL="0" indent="0">
              <a:buNone/>
            </a:pPr>
            <a:r>
              <a:rPr lang="hr-HR" b="1" dirty="0">
                <a:solidFill>
                  <a:schemeClr val="tx1"/>
                </a:solidFill>
              </a:rPr>
              <a:t>Izvrsnost kluba</a:t>
            </a:r>
          </a:p>
          <a:p>
            <a:pPr marL="0" indent="0">
              <a:buNone/>
            </a:pPr>
            <a:r>
              <a:rPr lang="hr-HR" sz="1600" dirty="0">
                <a:solidFill>
                  <a:schemeClr val="tx1"/>
                </a:solidFill>
              </a:rPr>
              <a:t>	Promocija uputa „Vaš klub, Vaš način“</a:t>
            </a:r>
          </a:p>
          <a:p>
            <a:pPr marL="0" indent="0">
              <a:buNone/>
            </a:pPr>
            <a:r>
              <a:rPr lang="hr-HR" sz="1600" dirty="0">
                <a:solidFill>
                  <a:schemeClr val="tx1"/>
                </a:solidFill>
              </a:rPr>
              <a:t>	Promocija uputa „Projekt za snažniji klub“</a:t>
            </a:r>
          </a:p>
          <a:p>
            <a:pPr marL="0" indent="0">
              <a:buNone/>
            </a:pPr>
            <a:r>
              <a:rPr lang="hr-HR" sz="1600" dirty="0">
                <a:solidFill>
                  <a:schemeClr val="tx1"/>
                </a:solidFill>
              </a:rPr>
              <a:t>	Promocija „Club </a:t>
            </a:r>
            <a:r>
              <a:rPr lang="hr-HR" sz="1600" dirty="0" err="1">
                <a:solidFill>
                  <a:schemeClr val="tx1"/>
                </a:solidFill>
              </a:rPr>
              <a:t>Quality</a:t>
            </a:r>
            <a:r>
              <a:rPr lang="hr-HR" sz="1600" dirty="0">
                <a:solidFill>
                  <a:schemeClr val="tx1"/>
                </a:solidFill>
              </a:rPr>
              <a:t> Program“</a:t>
            </a:r>
          </a:p>
          <a:p>
            <a:pPr marL="0" indent="0">
              <a:buNone/>
            </a:pPr>
            <a:r>
              <a:rPr lang="hr-HR" sz="1600" dirty="0">
                <a:solidFill>
                  <a:schemeClr val="tx1"/>
                </a:solidFill>
              </a:rPr>
              <a:t>	Administrativna urednost klubova prema zakonskim i organizacijskim 	obvezama. </a:t>
            </a:r>
          </a:p>
          <a:p>
            <a:pPr marL="0" indent="0">
              <a:buNone/>
            </a:pPr>
            <a:r>
              <a:rPr lang="hr-HR" b="1" dirty="0">
                <a:solidFill>
                  <a:schemeClr val="tx1"/>
                </a:solidFill>
              </a:rPr>
              <a:t>Izvrsnost Distrikta</a:t>
            </a:r>
          </a:p>
          <a:p>
            <a:pPr marL="0" indent="0">
              <a:buNone/>
            </a:pPr>
            <a:r>
              <a:rPr lang="hr-HR" sz="1600" dirty="0">
                <a:solidFill>
                  <a:schemeClr val="tx1"/>
                </a:solidFill>
              </a:rPr>
              <a:t>	Fokus na služenju</a:t>
            </a:r>
          </a:p>
          <a:p>
            <a:pPr marL="0" indent="0">
              <a:buNone/>
            </a:pPr>
            <a:r>
              <a:rPr lang="hr-HR" sz="1600" dirty="0">
                <a:solidFill>
                  <a:schemeClr val="tx1"/>
                </a:solidFill>
              </a:rPr>
              <a:t>	Razvoj sposobnosti vođenja</a:t>
            </a:r>
          </a:p>
          <a:p>
            <a:pPr marL="0" indent="0">
              <a:buNone/>
            </a:pPr>
            <a:r>
              <a:rPr lang="hr-HR" sz="1600" dirty="0">
                <a:solidFill>
                  <a:schemeClr val="tx1"/>
                </a:solidFill>
              </a:rPr>
              <a:t>	Timski rad</a:t>
            </a:r>
          </a:p>
          <a:p>
            <a:pPr marL="0" indent="0">
              <a:buNone/>
            </a:pPr>
            <a:r>
              <a:rPr lang="hr-HR" sz="1600" dirty="0">
                <a:solidFill>
                  <a:schemeClr val="tx1"/>
                </a:solidFill>
              </a:rPr>
              <a:t>	Podrška</a:t>
            </a:r>
          </a:p>
          <a:p>
            <a:pPr marL="0" indent="0">
              <a:buNone/>
            </a:pPr>
            <a:r>
              <a:rPr lang="hr-HR" b="1" dirty="0">
                <a:solidFill>
                  <a:schemeClr val="tx1"/>
                </a:solidFill>
              </a:rPr>
              <a:t>Izvrsnost organizacije</a:t>
            </a:r>
          </a:p>
          <a:p>
            <a:pPr marL="0" indent="0">
              <a:buNone/>
            </a:pPr>
            <a:r>
              <a:rPr lang="hr-HR" sz="1600" dirty="0">
                <a:solidFill>
                  <a:schemeClr val="tx1"/>
                </a:solidFill>
              </a:rPr>
              <a:t>	Pravno i normativno uređivanje klubova i Distrikta</a:t>
            </a:r>
          </a:p>
          <a:p>
            <a:pPr marL="0" indent="0">
              <a:buNone/>
            </a:pPr>
            <a:r>
              <a:rPr lang="hr-HR" sz="1600" dirty="0">
                <a:solidFill>
                  <a:schemeClr val="tx1"/>
                </a:solidFill>
              </a:rPr>
              <a:t>	Restrukturiranje proračuna Distrikta</a:t>
            </a:r>
          </a:p>
          <a:p>
            <a:pPr marL="0" indent="0">
              <a:buNone/>
            </a:pPr>
            <a:r>
              <a:rPr lang="hr-HR" sz="1600" dirty="0">
                <a:solidFill>
                  <a:schemeClr val="tx1"/>
                </a:solidFill>
              </a:rPr>
              <a:t>	Jačanje internacionalizacije Distrikta</a:t>
            </a:r>
          </a:p>
          <a:p>
            <a:endParaRPr lang="hr-HR" sz="1600" dirty="0">
              <a:solidFill>
                <a:schemeClr val="tx1"/>
              </a:solidFill>
            </a:endParaRPr>
          </a:p>
          <a:p>
            <a:endParaRPr lang="hr-HR" sz="1600" b="1" dirty="0">
              <a:solidFill>
                <a:schemeClr val="tx1"/>
              </a:solidFill>
            </a:endParaRPr>
          </a:p>
          <a:p>
            <a:endParaRPr lang="hr-HR" sz="1600" dirty="0">
              <a:solidFill>
                <a:schemeClr val="tx1"/>
              </a:solidFill>
            </a:endParaRPr>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18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153400" cy="457200"/>
          </a:xfrm>
        </p:spPr>
        <p:txBody>
          <a:bodyPr/>
          <a:lstStyle/>
          <a:p>
            <a:r>
              <a:rPr lang="hr-HR" b="1" dirty="0"/>
              <a:t>Strateški Ciljevi</a:t>
            </a:r>
            <a:r>
              <a:rPr lang="en-US" b="1" dirty="0"/>
              <a:t> 2016</a:t>
            </a:r>
            <a:r>
              <a:rPr lang="hr-HR" b="1" dirty="0"/>
              <a:t>.</a:t>
            </a:r>
            <a:r>
              <a:rPr lang="en-US" b="1" dirty="0"/>
              <a:t>-2020</a:t>
            </a:r>
            <a:r>
              <a:rPr lang="hr-HR" dirty="0"/>
              <a:t>.</a:t>
            </a:r>
            <a:endParaRPr lang="en-US" dirty="0"/>
          </a:p>
        </p:txBody>
      </p:sp>
      <p:sp>
        <p:nvSpPr>
          <p:cNvPr id="7" name="Content Placeholder 6"/>
          <p:cNvSpPr>
            <a:spLocks noGrp="1"/>
          </p:cNvSpPr>
          <p:nvPr>
            <p:ph idx="1"/>
          </p:nvPr>
        </p:nvSpPr>
        <p:spPr>
          <a:xfrm>
            <a:off x="304800" y="1066800"/>
            <a:ext cx="8534400" cy="4572000"/>
          </a:xfrm>
        </p:spPr>
        <p:txBody>
          <a:bodyPr/>
          <a:lstStyle/>
          <a:p>
            <a:pPr marL="0" indent="0">
              <a:buNone/>
            </a:pPr>
            <a:r>
              <a:rPr lang="hr-HR" b="1" dirty="0">
                <a:solidFill>
                  <a:srgbClr val="FBC40E"/>
                </a:solidFill>
              </a:rPr>
              <a:t>Primarni Cilj</a:t>
            </a:r>
            <a:r>
              <a:rPr lang="en-US" b="1" dirty="0">
                <a:solidFill>
                  <a:srgbClr val="FBC40E"/>
                </a:solidFill>
              </a:rPr>
              <a:t>:</a:t>
            </a:r>
            <a:endParaRPr lang="en-US" dirty="0">
              <a:solidFill>
                <a:srgbClr val="FBC40E"/>
              </a:solidFill>
            </a:endParaRPr>
          </a:p>
          <a:p>
            <a:r>
              <a:rPr lang="hr-HR" dirty="0">
                <a:solidFill>
                  <a:schemeClr val="tx1">
                    <a:lumMod val="50000"/>
                    <a:lumOff val="50000"/>
                  </a:schemeClr>
                </a:solidFill>
              </a:rPr>
              <a:t>Kako bi odgovorili na rastuće potrebe u cijelom svijetu</a:t>
            </a:r>
            <a:r>
              <a:rPr lang="en-US" dirty="0">
                <a:solidFill>
                  <a:schemeClr val="tx1">
                    <a:lumMod val="50000"/>
                    <a:lumOff val="50000"/>
                  </a:schemeClr>
                </a:solidFill>
              </a:rPr>
              <a:t>, </a:t>
            </a:r>
            <a:r>
              <a:rPr lang="hr-HR" dirty="0">
                <a:solidFill>
                  <a:schemeClr val="tx1">
                    <a:lumMod val="50000"/>
                    <a:lumOff val="50000"/>
                  </a:schemeClr>
                </a:solidFill>
              </a:rPr>
              <a:t>naš primarni cilj je poboljšati živote najmanje</a:t>
            </a:r>
            <a:r>
              <a:rPr lang="en-US" dirty="0">
                <a:solidFill>
                  <a:schemeClr val="tx1">
                    <a:lumMod val="50000"/>
                    <a:lumOff val="50000"/>
                  </a:schemeClr>
                </a:solidFill>
              </a:rPr>
              <a:t> </a:t>
            </a:r>
            <a:r>
              <a:rPr lang="en-US" b="1" u="sng" dirty="0">
                <a:solidFill>
                  <a:schemeClr val="tx1">
                    <a:lumMod val="50000"/>
                    <a:lumOff val="50000"/>
                  </a:schemeClr>
                </a:solidFill>
              </a:rPr>
              <a:t>200 </a:t>
            </a:r>
            <a:r>
              <a:rPr lang="hr-HR" b="1" u="sng" dirty="0">
                <a:solidFill>
                  <a:schemeClr val="tx1">
                    <a:lumMod val="50000"/>
                    <a:lumOff val="50000"/>
                  </a:schemeClr>
                </a:solidFill>
              </a:rPr>
              <a:t>milijuna</a:t>
            </a:r>
            <a:r>
              <a:rPr lang="en-US" dirty="0">
                <a:solidFill>
                  <a:schemeClr val="tx1">
                    <a:lumMod val="50000"/>
                    <a:lumOff val="50000"/>
                  </a:schemeClr>
                </a:solidFill>
              </a:rPr>
              <a:t> </a:t>
            </a:r>
            <a:r>
              <a:rPr lang="hr-HR" dirty="0">
                <a:solidFill>
                  <a:schemeClr val="tx1">
                    <a:lumMod val="50000"/>
                    <a:lumOff val="50000"/>
                  </a:schemeClr>
                </a:solidFill>
              </a:rPr>
              <a:t>ljudi godišnje</a:t>
            </a:r>
            <a:r>
              <a:rPr lang="en-US" dirty="0">
                <a:solidFill>
                  <a:schemeClr val="tx1">
                    <a:lumMod val="50000"/>
                    <a:lumOff val="50000"/>
                  </a:schemeClr>
                </a:solidFill>
              </a:rPr>
              <a:t> (</a:t>
            </a:r>
            <a:r>
              <a:rPr lang="hr-HR" dirty="0">
                <a:solidFill>
                  <a:schemeClr val="tx1">
                    <a:lumMod val="50000"/>
                    <a:lumOff val="50000"/>
                  </a:schemeClr>
                </a:solidFill>
              </a:rPr>
              <a:t>do</a:t>
            </a:r>
            <a:r>
              <a:rPr lang="en-US" dirty="0">
                <a:solidFill>
                  <a:schemeClr val="tx1">
                    <a:lumMod val="50000"/>
                    <a:lumOff val="50000"/>
                  </a:schemeClr>
                </a:solidFill>
              </a:rPr>
              <a:t> </a:t>
            </a:r>
            <a:r>
              <a:rPr lang="hr-HR" dirty="0">
                <a:solidFill>
                  <a:schemeClr val="tx1">
                    <a:lumMod val="50000"/>
                    <a:lumOff val="50000"/>
                  </a:schemeClr>
                </a:solidFill>
              </a:rPr>
              <a:t>20</a:t>
            </a:r>
            <a:r>
              <a:rPr lang="en-US" dirty="0">
                <a:solidFill>
                  <a:schemeClr val="tx1">
                    <a:lumMod val="50000"/>
                    <a:lumOff val="50000"/>
                  </a:schemeClr>
                </a:solidFill>
              </a:rPr>
              <a:t>20</a:t>
            </a:r>
            <a:r>
              <a:rPr lang="hr-HR" dirty="0">
                <a:solidFill>
                  <a:schemeClr val="tx1">
                    <a:lumMod val="50000"/>
                    <a:lumOff val="50000"/>
                  </a:schemeClr>
                </a:solidFill>
              </a:rPr>
              <a:t>.</a:t>
            </a:r>
            <a:r>
              <a:rPr lang="en-US" dirty="0">
                <a:solidFill>
                  <a:schemeClr val="tx1">
                    <a:lumMod val="50000"/>
                    <a:lumOff val="50000"/>
                  </a:schemeClr>
                </a:solidFill>
              </a:rPr>
              <a:t>-21</a:t>
            </a:r>
            <a:r>
              <a:rPr lang="hr-HR" dirty="0">
                <a:solidFill>
                  <a:schemeClr val="tx1">
                    <a:lumMod val="50000"/>
                    <a:lumOff val="50000"/>
                  </a:schemeClr>
                </a:solidFill>
              </a:rPr>
              <a:t>.</a:t>
            </a:r>
            <a:r>
              <a:rPr lang="en-US" dirty="0">
                <a:solidFill>
                  <a:schemeClr val="tx1">
                    <a:lumMod val="50000"/>
                    <a:lumOff val="50000"/>
                  </a:schemeClr>
                </a:solidFill>
              </a:rPr>
              <a:t>) </a:t>
            </a:r>
            <a:r>
              <a:rPr lang="hr-HR" dirty="0">
                <a:solidFill>
                  <a:schemeClr val="tx1">
                    <a:lumMod val="50000"/>
                    <a:lumOff val="50000"/>
                  </a:schemeClr>
                </a:solidFill>
              </a:rPr>
              <a:t>putem humanitarnog rada</a:t>
            </a:r>
            <a:r>
              <a:rPr lang="en-US" dirty="0">
                <a:solidFill>
                  <a:schemeClr val="tx1">
                    <a:lumMod val="50000"/>
                    <a:lumOff val="50000"/>
                  </a:schemeClr>
                </a:solidFill>
              </a:rPr>
              <a:t> – </a:t>
            </a:r>
            <a:r>
              <a:rPr lang="hr-HR" dirty="0">
                <a:solidFill>
                  <a:schemeClr val="tx1">
                    <a:lumMod val="50000"/>
                    <a:lumOff val="50000"/>
                  </a:schemeClr>
                </a:solidFill>
              </a:rPr>
              <a:t>to znači </a:t>
            </a:r>
            <a:r>
              <a:rPr lang="hr-HR" b="1" dirty="0">
                <a:solidFill>
                  <a:schemeClr val="tx1">
                    <a:lumMod val="50000"/>
                    <a:lumOff val="50000"/>
                  </a:schemeClr>
                </a:solidFill>
              </a:rPr>
              <a:t>utrostručiti naš utjecaj</a:t>
            </a:r>
            <a:r>
              <a:rPr lang="en-US" dirty="0">
                <a:solidFill>
                  <a:schemeClr val="tx1">
                    <a:lumMod val="50000"/>
                    <a:lumOff val="50000"/>
                  </a:schemeClr>
                </a:solidFill>
              </a:rPr>
              <a:t>.   </a:t>
            </a:r>
          </a:p>
          <a:p>
            <a:pPr marL="0" indent="0">
              <a:buNone/>
            </a:pPr>
            <a:endParaRPr lang="en-US" dirty="0">
              <a:solidFill>
                <a:schemeClr val="tx1">
                  <a:lumMod val="50000"/>
                  <a:lumOff val="50000"/>
                </a:schemeClr>
              </a:solidFill>
            </a:endParaRPr>
          </a:p>
          <a:p>
            <a:pPr marL="0" indent="0">
              <a:buNone/>
            </a:pPr>
            <a:r>
              <a:rPr lang="hr-HR" b="1">
                <a:solidFill>
                  <a:srgbClr val="FBC40E"/>
                </a:solidFill>
              </a:rPr>
              <a:t>Pomoćni Ciljevi</a:t>
            </a:r>
            <a:r>
              <a:rPr lang="en-US" b="1">
                <a:solidFill>
                  <a:srgbClr val="FBC40E"/>
                </a:solidFill>
              </a:rPr>
              <a:t>: </a:t>
            </a:r>
            <a:endParaRPr lang="en-US" dirty="0">
              <a:solidFill>
                <a:srgbClr val="FBC40E"/>
              </a:solidFill>
            </a:endParaRPr>
          </a:p>
          <a:p>
            <a:r>
              <a:rPr lang="hr-HR" dirty="0">
                <a:solidFill>
                  <a:schemeClr val="tx1">
                    <a:lumMod val="50000"/>
                    <a:lumOff val="50000"/>
                  </a:schemeClr>
                </a:solidFill>
              </a:rPr>
              <a:t>Razviti ažurirani globalni fokus pomoći i lansirati ga u lipnju </a:t>
            </a:r>
            <a:r>
              <a:rPr lang="en-US" dirty="0">
                <a:solidFill>
                  <a:schemeClr val="tx1">
                    <a:lumMod val="50000"/>
                    <a:lumOff val="50000"/>
                  </a:schemeClr>
                </a:solidFill>
              </a:rPr>
              <a:t>2017</a:t>
            </a:r>
            <a:r>
              <a:rPr lang="hr-HR" dirty="0">
                <a:solidFill>
                  <a:schemeClr val="tx1">
                    <a:lumMod val="50000"/>
                    <a:lumOff val="50000"/>
                  </a:schemeClr>
                </a:solidFill>
              </a:rPr>
              <a:t>.</a:t>
            </a:r>
            <a:endParaRPr lang="en-US" dirty="0">
              <a:solidFill>
                <a:schemeClr val="tx1">
                  <a:lumMod val="50000"/>
                  <a:lumOff val="50000"/>
                </a:schemeClr>
              </a:solidFill>
            </a:endParaRPr>
          </a:p>
          <a:p>
            <a:r>
              <a:rPr lang="hr-HR" dirty="0">
                <a:solidFill>
                  <a:schemeClr val="tx1">
                    <a:lumMod val="50000"/>
                    <a:lumOff val="50000"/>
                  </a:schemeClr>
                </a:solidFill>
              </a:rPr>
              <a:t>Postati najpoznatiji </a:t>
            </a:r>
            <a:r>
              <a:rPr lang="hr-HR" dirty="0" err="1">
                <a:solidFill>
                  <a:schemeClr val="tx1">
                    <a:lumMod val="50000"/>
                    <a:lumOff val="50000"/>
                  </a:schemeClr>
                </a:solidFill>
              </a:rPr>
              <a:t>brend</a:t>
            </a:r>
            <a:r>
              <a:rPr lang="hr-HR" dirty="0">
                <a:solidFill>
                  <a:schemeClr val="tx1">
                    <a:lumMod val="50000"/>
                    <a:lumOff val="50000"/>
                  </a:schemeClr>
                </a:solidFill>
              </a:rPr>
              <a:t> volonterskog služenja u cijelom svijetu</a:t>
            </a:r>
            <a:r>
              <a:rPr lang="en-US" dirty="0">
                <a:solidFill>
                  <a:schemeClr val="tx1">
                    <a:lumMod val="50000"/>
                    <a:lumOff val="50000"/>
                  </a:schemeClr>
                </a:solidFill>
              </a:rPr>
              <a:t>.</a:t>
            </a:r>
          </a:p>
          <a:p>
            <a:r>
              <a:rPr lang="hr-HR" dirty="0">
                <a:solidFill>
                  <a:schemeClr val="tx1">
                    <a:lumMod val="50000"/>
                    <a:lumOff val="50000"/>
                  </a:schemeClr>
                </a:solidFill>
              </a:rPr>
              <a:t>Postići najvišu razinu služenja članovima, klubovima, distriktima i asocijaciji</a:t>
            </a:r>
            <a:r>
              <a:rPr lang="en-US" dirty="0">
                <a:solidFill>
                  <a:schemeClr val="tx1">
                    <a:lumMod val="50000"/>
                    <a:lumOff val="50000"/>
                  </a:schemeClr>
                </a:solidFill>
              </a:rPr>
              <a:t>.</a:t>
            </a:r>
          </a:p>
          <a:p>
            <a:r>
              <a:rPr lang="hr-HR" dirty="0">
                <a:solidFill>
                  <a:schemeClr val="tx1">
                    <a:lumMod val="50000"/>
                    <a:lumOff val="50000"/>
                  </a:schemeClr>
                </a:solidFill>
              </a:rPr>
              <a:t>Razviti nove i inovativne načine uključivanja ljudi u humanitarno služenje.</a:t>
            </a:r>
            <a:r>
              <a:rPr lang="en-US" dirty="0">
                <a:solidFill>
                  <a:schemeClr val="tx1">
                    <a:lumMod val="50000"/>
                    <a:lumOff val="50000"/>
                  </a:schemeClr>
                </a:solidFill>
              </a:rPr>
              <a:t> </a:t>
            </a:r>
          </a:p>
          <a:p>
            <a:r>
              <a:rPr lang="hr-HR" dirty="0">
                <a:solidFill>
                  <a:schemeClr val="tx1">
                    <a:lumMod val="50000"/>
                    <a:lumOff val="50000"/>
                  </a:schemeClr>
                </a:solidFill>
              </a:rPr>
              <a:t>Povećati vrijednost biti članom </a:t>
            </a:r>
            <a:r>
              <a:rPr lang="hr-HR" dirty="0" err="1">
                <a:solidFill>
                  <a:schemeClr val="tx1">
                    <a:lumMod val="50000"/>
                    <a:lumOff val="50000"/>
                  </a:schemeClr>
                </a:solidFill>
              </a:rPr>
              <a:t>Lionsa</a:t>
            </a:r>
            <a:r>
              <a:rPr lang="hr-HR" dirty="0">
                <a:solidFill>
                  <a:schemeClr val="tx1">
                    <a:lumMod val="50000"/>
                    <a:lumOff val="50000"/>
                  </a:schemeClr>
                </a:solidFill>
              </a:rPr>
              <a:t> stalnim širenjem prednosti članstva, edukacijom za lidere i služenjem članova</a:t>
            </a:r>
            <a:r>
              <a:rPr lang="en-US" dirty="0">
                <a:solidFill>
                  <a:schemeClr val="tx1">
                    <a:lumMod val="50000"/>
                    <a:lumOff val="50000"/>
                  </a:schemeClr>
                </a:solidFill>
              </a:rPr>
              <a:t>.</a:t>
            </a:r>
          </a:p>
        </p:txBody>
      </p:sp>
      <p:sp>
        <p:nvSpPr>
          <p:cNvPr id="4" name="Subtitle 2"/>
          <p:cNvSpPr txBox="1">
            <a:spLocks/>
          </p:cNvSpPr>
          <p:nvPr/>
        </p:nvSpPr>
        <p:spPr bwMode="auto">
          <a:xfrm>
            <a:off x="304800" y="63246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1800">
                <a:solidFill>
                  <a:schemeClr val="tx1">
                    <a:lumMod val="65000"/>
                    <a:lumOff val="35000"/>
                  </a:schemeClr>
                </a:solidFill>
                <a:latin typeface="+mn-lt"/>
              </a:defRPr>
            </a:lvl2pPr>
            <a:lvl3pPr marL="1144588" indent="-230188" algn="l" rtl="0" eaLnBrk="0" fontAlgn="base" hangingPunct="0">
              <a:spcBef>
                <a:spcPct val="20000"/>
              </a:spcBef>
              <a:spcAft>
                <a:spcPct val="0"/>
              </a:spcAft>
              <a:buFont typeface="Arial" pitchFamily="34" charset="0"/>
              <a:buChar char="○"/>
              <a:tabLst/>
              <a:defRPr sz="1800">
                <a:solidFill>
                  <a:schemeClr val="tx1">
                    <a:lumMod val="65000"/>
                    <a:lumOff val="35000"/>
                  </a:schemeClr>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4pPr>
            <a:lvl5pPr marL="20589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Font typeface="Arial" charset="0"/>
              <a:buNone/>
            </a:pPr>
            <a:r>
              <a:rPr lang="en-US" sz="1000" b="1" dirty="0">
                <a:solidFill>
                  <a:prstClr val="white"/>
                </a:solidFill>
              </a:rPr>
              <a:t>LCI FORWARD: Strategic Plan: </a:t>
            </a:r>
            <a:br>
              <a:rPr lang="en-US" sz="1000" b="1" dirty="0">
                <a:solidFill>
                  <a:prstClr val="white"/>
                </a:solidFill>
              </a:rPr>
            </a:br>
            <a:r>
              <a:rPr lang="en-US" sz="1000" b="1" dirty="0">
                <a:solidFill>
                  <a:prstClr val="white"/>
                </a:solidFill>
              </a:rPr>
              <a:t>2015-16 to 19-20</a:t>
            </a:r>
          </a:p>
        </p:txBody>
      </p:sp>
    </p:spTree>
    <p:extLst>
      <p:ext uri="{BB962C8B-B14F-4D97-AF65-F5344CB8AC3E}">
        <p14:creationId xmlns:p14="http://schemas.microsoft.com/office/powerpoint/2010/main" val="921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524000"/>
            <a:ext cx="7848600" cy="3352800"/>
          </a:xfrm>
        </p:spPr>
        <p:txBody>
          <a:bodyPr/>
          <a:lstStyle/>
          <a:p>
            <a:pPr marL="0" indent="0">
              <a:buNone/>
            </a:pPr>
            <a:r>
              <a:rPr lang="hr-HR" sz="2400" b="1" dirty="0">
                <a:solidFill>
                  <a:srgbClr val="C00000"/>
                </a:solidFill>
              </a:rPr>
              <a:t>Načini postizanja strateških ciljeva</a:t>
            </a:r>
            <a:r>
              <a:rPr lang="hr-HR" sz="2400" b="1" dirty="0">
                <a:solidFill>
                  <a:schemeClr val="tx1"/>
                </a:solidFill>
              </a:rPr>
              <a:t> – Povećati  „vrijednost/zadovoljstvo“ članstva i dosegnuti nove „kategorije“ članova/</a:t>
            </a:r>
            <a:r>
              <a:rPr lang="hr-HR" sz="2400" b="1" dirty="0" err="1">
                <a:solidFill>
                  <a:schemeClr val="tx1"/>
                </a:solidFill>
              </a:rPr>
              <a:t>ica</a:t>
            </a:r>
            <a:r>
              <a:rPr lang="hr-HR" sz="2400" b="1" dirty="0">
                <a:solidFill>
                  <a:schemeClr val="tx1"/>
                </a:solidFill>
              </a:rPr>
              <a:t> </a:t>
            </a:r>
          </a:p>
          <a:p>
            <a:pPr marL="0" indent="0">
              <a:buNone/>
            </a:pPr>
            <a:endParaRPr lang="hr-HR" sz="1600" dirty="0">
              <a:solidFill>
                <a:schemeClr val="tx1"/>
              </a:solidFill>
            </a:endParaRPr>
          </a:p>
          <a:p>
            <a:pPr marL="0" indent="0">
              <a:buNone/>
            </a:pPr>
            <a:r>
              <a:rPr lang="hr-HR" b="1" dirty="0">
                <a:solidFill>
                  <a:schemeClr val="tx1"/>
                </a:solidFill>
              </a:rPr>
              <a:t>Povećati „vrijednost/zadovoljstvo“ članstva</a:t>
            </a:r>
          </a:p>
          <a:p>
            <a:pPr marL="0" indent="0">
              <a:buNone/>
            </a:pPr>
            <a:r>
              <a:rPr lang="hr-HR" sz="1600" dirty="0">
                <a:solidFill>
                  <a:schemeClr val="tx1"/>
                </a:solidFill>
              </a:rPr>
              <a:t>	Poboljšati iskustvo članova</a:t>
            </a:r>
          </a:p>
          <a:p>
            <a:pPr marL="0" indent="0">
              <a:buNone/>
            </a:pPr>
            <a:r>
              <a:rPr lang="hr-HR" sz="1600" dirty="0">
                <a:solidFill>
                  <a:schemeClr val="tx1"/>
                </a:solidFill>
              </a:rPr>
              <a:t>	Promovirati vrijednost članstva u svrhu privlačenja novih članova</a:t>
            </a:r>
          </a:p>
          <a:p>
            <a:pPr marL="0" indent="0">
              <a:buNone/>
            </a:pPr>
            <a:endParaRPr lang="hr-HR" sz="1600" dirty="0">
              <a:solidFill>
                <a:schemeClr val="tx1"/>
              </a:solidFill>
            </a:endParaRPr>
          </a:p>
          <a:p>
            <a:pPr marL="0" indent="0">
              <a:buNone/>
            </a:pPr>
            <a:r>
              <a:rPr lang="hr-HR" b="1" dirty="0">
                <a:solidFill>
                  <a:schemeClr val="tx1"/>
                </a:solidFill>
              </a:rPr>
              <a:t>Dosegnuti nove „kategorije“ članova/</a:t>
            </a:r>
            <a:r>
              <a:rPr lang="hr-HR" b="1" dirty="0" err="1">
                <a:solidFill>
                  <a:schemeClr val="tx1"/>
                </a:solidFill>
              </a:rPr>
              <a:t>ica</a:t>
            </a:r>
            <a:endParaRPr lang="hr-HR" b="1" dirty="0">
              <a:solidFill>
                <a:schemeClr val="tx1"/>
              </a:solidFill>
            </a:endParaRPr>
          </a:p>
          <a:p>
            <a:pPr marL="0" indent="0">
              <a:buNone/>
            </a:pPr>
            <a:r>
              <a:rPr lang="hr-HR" sz="1600" dirty="0">
                <a:solidFill>
                  <a:schemeClr val="tx1"/>
                </a:solidFill>
              </a:rPr>
              <a:t>	Potaknuti osnivanje novih klubova u novim gradovima i mjestima</a:t>
            </a:r>
          </a:p>
          <a:p>
            <a:pPr marL="0" indent="0">
              <a:buNone/>
            </a:pPr>
            <a:r>
              <a:rPr lang="hr-HR" sz="1600" dirty="0">
                <a:solidFill>
                  <a:schemeClr val="tx1"/>
                </a:solidFill>
              </a:rPr>
              <a:t>	Potaknuti privlačenje mladih članova/</a:t>
            </a:r>
            <a:r>
              <a:rPr lang="hr-HR" sz="1600" dirty="0" err="1">
                <a:solidFill>
                  <a:schemeClr val="tx1"/>
                </a:solidFill>
              </a:rPr>
              <a:t>ica</a:t>
            </a:r>
            <a:endParaRPr lang="hr-HR" sz="1600" dirty="0">
              <a:solidFill>
                <a:schemeClr val="tx1"/>
              </a:solidFill>
            </a:endParaRPr>
          </a:p>
          <a:p>
            <a:pPr marL="0" indent="0">
              <a:buNone/>
            </a:pPr>
            <a:endParaRPr lang="hr-HR" sz="1600" dirty="0">
              <a:solidFill>
                <a:schemeClr val="tx1"/>
              </a:solidFill>
            </a:endParaRPr>
          </a:p>
          <a:p>
            <a:pPr marL="0" indent="0">
              <a:buNone/>
            </a:pPr>
            <a:endParaRPr lang="hr-HR" sz="1600" dirty="0">
              <a:solidFill>
                <a:schemeClr val="tx1"/>
              </a:solidFill>
            </a:endParaRPr>
          </a:p>
          <a:p>
            <a:endParaRPr lang="hr-HR" sz="1600" dirty="0">
              <a:solidFill>
                <a:schemeClr val="tx1"/>
              </a:solidFill>
            </a:endParaRPr>
          </a:p>
          <a:p>
            <a:endParaRPr lang="hr-HR" sz="1600" b="1" dirty="0">
              <a:solidFill>
                <a:schemeClr val="tx1"/>
              </a:solidFill>
            </a:endParaRPr>
          </a:p>
          <a:p>
            <a:endParaRPr lang="hr-HR" sz="1600" dirty="0">
              <a:solidFill>
                <a:schemeClr val="tx1"/>
              </a:solidFill>
            </a:endParaRPr>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19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600200"/>
            <a:ext cx="7848600" cy="3352800"/>
          </a:xfrm>
        </p:spPr>
        <p:txBody>
          <a:bodyPr/>
          <a:lstStyle/>
          <a:p>
            <a:pPr marL="0" indent="0">
              <a:buNone/>
            </a:pPr>
            <a:r>
              <a:rPr lang="hr-HR" sz="2400" b="1" dirty="0">
                <a:solidFill>
                  <a:schemeClr val="tx1"/>
                </a:solidFill>
              </a:rPr>
              <a:t>LCIF </a:t>
            </a:r>
          </a:p>
          <a:p>
            <a:pPr marL="0" indent="0">
              <a:buNone/>
            </a:pPr>
            <a:endParaRPr lang="hr-HR" sz="1600" dirty="0">
              <a:solidFill>
                <a:schemeClr val="tx1"/>
              </a:solidFill>
            </a:endParaRPr>
          </a:p>
          <a:p>
            <a:r>
              <a:rPr lang="hr-HR" sz="1600" dirty="0">
                <a:solidFill>
                  <a:schemeClr val="tx1"/>
                </a:solidFill>
              </a:rPr>
              <a:t> 	Do 2023. uplata $10/članu (individualno, klupski ili preko Distrikta)</a:t>
            </a:r>
          </a:p>
          <a:p>
            <a:r>
              <a:rPr lang="hr-HR" sz="1600" dirty="0">
                <a:solidFill>
                  <a:schemeClr val="tx1"/>
                </a:solidFill>
              </a:rPr>
              <a:t>	Svake godine predložiti LCIF-u barem 1 projekt </a:t>
            </a:r>
            <a:r>
              <a:rPr lang="hr-HR" sz="1600" dirty="0" err="1">
                <a:solidFill>
                  <a:schemeClr val="tx1"/>
                </a:solidFill>
              </a:rPr>
              <a:t>distriktualnog</a:t>
            </a:r>
            <a:r>
              <a:rPr lang="hr-HR" sz="1600" dirty="0">
                <a:solidFill>
                  <a:schemeClr val="tx1"/>
                </a:solidFill>
              </a:rPr>
              <a:t> značaja </a:t>
            </a:r>
          </a:p>
          <a:p>
            <a:r>
              <a:rPr lang="hr-HR" sz="1600" dirty="0">
                <a:solidFill>
                  <a:schemeClr val="tx1"/>
                </a:solidFill>
              </a:rPr>
              <a:t>	Svake godine Distrikt uplatom 1000 USD treba osigurati jednu nagradu</a:t>
            </a:r>
          </a:p>
          <a:p>
            <a:r>
              <a:rPr lang="hr-HR" sz="1600" dirty="0">
                <a:solidFill>
                  <a:schemeClr val="tx1"/>
                </a:solidFill>
              </a:rPr>
              <a:t>	</a:t>
            </a:r>
            <a:r>
              <a:rPr lang="hr-HR" sz="1600" dirty="0" err="1">
                <a:solidFill>
                  <a:schemeClr val="tx1"/>
                </a:solidFill>
              </a:rPr>
              <a:t>Melvin</a:t>
            </a:r>
            <a:r>
              <a:rPr lang="hr-HR" sz="1600" dirty="0">
                <a:solidFill>
                  <a:schemeClr val="tx1"/>
                </a:solidFill>
              </a:rPr>
              <a:t> Jones za najzaslužnijeg člana/</a:t>
            </a:r>
            <a:r>
              <a:rPr lang="hr-HR" sz="1600" dirty="0" err="1">
                <a:solidFill>
                  <a:schemeClr val="tx1"/>
                </a:solidFill>
              </a:rPr>
              <a:t>icu</a:t>
            </a:r>
            <a:endParaRPr lang="hr-HR" sz="1600" dirty="0">
              <a:solidFill>
                <a:schemeClr val="tx1"/>
              </a:solidFill>
            </a:endParaRPr>
          </a:p>
          <a:p>
            <a:r>
              <a:rPr lang="hr-HR" sz="1600" dirty="0">
                <a:solidFill>
                  <a:schemeClr val="tx1"/>
                </a:solidFill>
              </a:rPr>
              <a:t>	Osigurati godišnje sufinanciranje barem 5 </a:t>
            </a:r>
            <a:r>
              <a:rPr lang="hr-HR" sz="1600" dirty="0" err="1">
                <a:solidFill>
                  <a:schemeClr val="tx1"/>
                </a:solidFill>
              </a:rPr>
              <a:t>Melvin</a:t>
            </a:r>
            <a:r>
              <a:rPr lang="hr-HR" sz="1600" dirty="0">
                <a:solidFill>
                  <a:schemeClr val="tx1"/>
                </a:solidFill>
              </a:rPr>
              <a:t> Jones nagrade</a:t>
            </a:r>
          </a:p>
          <a:p>
            <a:pPr marL="0" indent="0">
              <a:buNone/>
            </a:pPr>
            <a:endParaRPr lang="hr-HR" sz="1600" dirty="0">
              <a:solidFill>
                <a:schemeClr val="tx1"/>
              </a:solidFill>
            </a:endParaRPr>
          </a:p>
          <a:p>
            <a:endParaRPr lang="hr-HR" sz="1600" dirty="0">
              <a:solidFill>
                <a:schemeClr val="tx1"/>
              </a:solidFill>
            </a:endParaRPr>
          </a:p>
          <a:p>
            <a:endParaRPr lang="hr-HR" sz="1600" b="1" dirty="0">
              <a:solidFill>
                <a:schemeClr val="tx1"/>
              </a:solidFill>
            </a:endParaRPr>
          </a:p>
          <a:p>
            <a:endParaRPr lang="hr-HR" sz="1600" dirty="0">
              <a:solidFill>
                <a:schemeClr val="tx1"/>
              </a:solidFill>
            </a:endParaRPr>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96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533400" y="1600200"/>
            <a:ext cx="7848600" cy="3352800"/>
          </a:xfrm>
        </p:spPr>
        <p:txBody>
          <a:bodyPr/>
          <a:lstStyle/>
          <a:p>
            <a:pPr marL="0" indent="0">
              <a:buNone/>
            </a:pPr>
            <a:r>
              <a:rPr lang="hr-HR" sz="2400" b="1" dirty="0">
                <a:solidFill>
                  <a:schemeClr val="tx1"/>
                </a:solidFill>
              </a:rPr>
              <a:t>LEO Distrikt Hrvatske </a:t>
            </a:r>
          </a:p>
          <a:p>
            <a:pPr marL="0" indent="0">
              <a:buNone/>
            </a:pPr>
            <a:endParaRPr lang="hr-HR" sz="1600" dirty="0">
              <a:solidFill>
                <a:schemeClr val="tx1"/>
              </a:solidFill>
            </a:endParaRPr>
          </a:p>
          <a:p>
            <a:pPr marL="0" indent="0">
              <a:buNone/>
            </a:pPr>
            <a:r>
              <a:rPr lang="hr-HR" b="1" dirty="0">
                <a:solidFill>
                  <a:schemeClr val="tx1"/>
                </a:solidFill>
              </a:rPr>
              <a:t>Pomoći LEO Distriktu izgraditi:</a:t>
            </a:r>
          </a:p>
          <a:p>
            <a:pPr marL="0" indent="0">
              <a:buNone/>
            </a:pPr>
            <a:r>
              <a:rPr lang="hr-HR" sz="1600" dirty="0">
                <a:solidFill>
                  <a:schemeClr val="tx1"/>
                </a:solidFill>
              </a:rPr>
              <a:t>	stabilnu organizaciju,  stalni prirast članova i zrelo vodstvo</a:t>
            </a:r>
          </a:p>
          <a:p>
            <a:pPr marL="0" indent="0">
              <a:buNone/>
            </a:pPr>
            <a:r>
              <a:rPr lang="hr-HR" sz="1600" dirty="0">
                <a:solidFill>
                  <a:schemeClr val="tx1"/>
                </a:solidFill>
              </a:rPr>
              <a:t>	aktivnu organizaciju, koja provoditi pozitivne promjene u svojoj zajednici</a:t>
            </a:r>
          </a:p>
          <a:p>
            <a:pPr marL="0" indent="0">
              <a:buNone/>
            </a:pPr>
            <a:endParaRPr lang="hr-HR" sz="1600" dirty="0">
              <a:solidFill>
                <a:schemeClr val="tx1"/>
              </a:solidFill>
            </a:endParaRPr>
          </a:p>
          <a:p>
            <a:pPr marL="0" indent="0">
              <a:buNone/>
            </a:pPr>
            <a:r>
              <a:rPr lang="hr-HR" b="1" dirty="0">
                <a:solidFill>
                  <a:schemeClr val="tx1"/>
                </a:solidFill>
              </a:rPr>
              <a:t>Osnažiti vezu Lions i LEO klubova:</a:t>
            </a:r>
          </a:p>
          <a:p>
            <a:pPr marL="0" indent="0">
              <a:buNone/>
            </a:pPr>
            <a:r>
              <a:rPr lang="hr-HR" sz="1600" dirty="0">
                <a:solidFill>
                  <a:schemeClr val="tx1"/>
                </a:solidFill>
              </a:rPr>
              <a:t>	kroz suradnju na zajedničkim humanitarnim akcijama</a:t>
            </a:r>
          </a:p>
          <a:p>
            <a:pPr marL="0" indent="0">
              <a:buNone/>
            </a:pPr>
            <a:r>
              <a:rPr lang="hr-HR" sz="1600" dirty="0">
                <a:solidFill>
                  <a:schemeClr val="tx1"/>
                </a:solidFill>
              </a:rPr>
              <a:t>	omogućiti jednostavan transfer LEO članova u Lions klubove</a:t>
            </a:r>
          </a:p>
          <a:p>
            <a:pPr marL="0" indent="0">
              <a:buNone/>
            </a:pPr>
            <a:endParaRPr lang="hr-HR" sz="1600" dirty="0">
              <a:solidFill>
                <a:schemeClr val="tx1"/>
              </a:solidFill>
            </a:endParaRPr>
          </a:p>
          <a:p>
            <a:endParaRPr lang="hr-HR" sz="1600" dirty="0">
              <a:solidFill>
                <a:schemeClr val="tx1"/>
              </a:solidFill>
            </a:endParaRPr>
          </a:p>
          <a:p>
            <a:endParaRPr lang="hr-HR" sz="1600" b="1" dirty="0">
              <a:solidFill>
                <a:schemeClr val="tx1"/>
              </a:solidFill>
            </a:endParaRPr>
          </a:p>
          <a:p>
            <a:endParaRPr lang="hr-HR" sz="1600" dirty="0">
              <a:solidFill>
                <a:schemeClr val="tx1"/>
              </a:solidFill>
            </a:endParaRPr>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2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10CBF-78C3-452B-B35C-7AA9B3325047}"/>
              </a:ext>
            </a:extLst>
          </p:cNvPr>
          <p:cNvSpPr>
            <a:spLocks noGrp="1"/>
          </p:cNvSpPr>
          <p:nvPr>
            <p:ph sz="half" idx="1"/>
          </p:nvPr>
        </p:nvSpPr>
        <p:spPr>
          <a:xfrm>
            <a:off x="647700" y="1295400"/>
            <a:ext cx="7848600" cy="3352800"/>
          </a:xfrm>
        </p:spPr>
        <p:txBody>
          <a:bodyPr/>
          <a:lstStyle/>
          <a:p>
            <a:pPr marL="0" indent="0">
              <a:buNone/>
            </a:pPr>
            <a:r>
              <a:rPr lang="pl-PL" sz="2400" b="1" dirty="0">
                <a:solidFill>
                  <a:schemeClr val="tx1"/>
                </a:solidFill>
              </a:rPr>
              <a:t>RESURSI ZA OSTVARENJE CILJEVA</a:t>
            </a:r>
            <a:r>
              <a:rPr lang="hr-HR" sz="2400" b="1" dirty="0">
                <a:solidFill>
                  <a:schemeClr val="tx1"/>
                </a:solidFill>
              </a:rPr>
              <a:t> </a:t>
            </a:r>
          </a:p>
          <a:p>
            <a:pPr marL="0" indent="0">
              <a:buNone/>
            </a:pPr>
            <a:endParaRPr lang="hr-HR" sz="1600" dirty="0">
              <a:solidFill>
                <a:schemeClr val="tx1"/>
              </a:solidFill>
            </a:endParaRPr>
          </a:p>
          <a:p>
            <a:r>
              <a:rPr lang="hr-HR" sz="1600" dirty="0">
                <a:solidFill>
                  <a:schemeClr val="tx1"/>
                </a:solidFill>
              </a:rPr>
              <a:t>Veliki broj članova s visokim obrazovanjem</a:t>
            </a:r>
          </a:p>
          <a:p>
            <a:r>
              <a:rPr lang="hr-HR" sz="1600" dirty="0">
                <a:solidFill>
                  <a:schemeClr val="tx1"/>
                </a:solidFill>
              </a:rPr>
              <a:t>Veliki broj materijalno neovisnih članova</a:t>
            </a:r>
          </a:p>
          <a:p>
            <a:r>
              <a:rPr lang="hr-HR" sz="1600" dirty="0">
                <a:solidFill>
                  <a:schemeClr val="tx1"/>
                </a:solidFill>
              </a:rPr>
              <a:t>Uravnotežena struktura članstva</a:t>
            </a:r>
          </a:p>
          <a:p>
            <a:r>
              <a:rPr lang="hr-HR" sz="1600" dirty="0">
                <a:solidFill>
                  <a:schemeClr val="tx1"/>
                </a:solidFill>
              </a:rPr>
              <a:t>Broj LEO klubova</a:t>
            </a:r>
          </a:p>
          <a:p>
            <a:r>
              <a:rPr lang="hr-HR" sz="1600" dirty="0">
                <a:solidFill>
                  <a:schemeClr val="tx1"/>
                </a:solidFill>
              </a:rPr>
              <a:t>Značajni broj članova s organizatorskim sposobnostima,</a:t>
            </a:r>
          </a:p>
          <a:p>
            <a:r>
              <a:rPr lang="hr-HR" sz="1600" dirty="0">
                <a:solidFill>
                  <a:schemeClr val="tx1"/>
                </a:solidFill>
              </a:rPr>
              <a:t>Značajni broj članova s odlikama dobrog vođe,</a:t>
            </a:r>
          </a:p>
          <a:p>
            <a:r>
              <a:rPr lang="hr-HR" sz="1600" dirty="0">
                <a:solidFill>
                  <a:schemeClr val="tx1"/>
                </a:solidFill>
              </a:rPr>
              <a:t>Veliki broj članova osjetljivih na pomoć potrebitim,</a:t>
            </a:r>
          </a:p>
          <a:p>
            <a:r>
              <a:rPr lang="hr-HR" sz="1600" dirty="0">
                <a:solidFill>
                  <a:schemeClr val="tx1"/>
                </a:solidFill>
              </a:rPr>
              <a:t>Veliki broj educiranih članova za organizaciju humanitarnih akcija,</a:t>
            </a:r>
          </a:p>
          <a:p>
            <a:r>
              <a:rPr lang="hr-HR" sz="1600" dirty="0">
                <a:solidFill>
                  <a:schemeClr val="tx1"/>
                </a:solidFill>
              </a:rPr>
              <a:t>Veliki broj članova uvaženih osoba na lokalnoj i državnoj razini,</a:t>
            </a:r>
          </a:p>
          <a:p>
            <a:r>
              <a:rPr lang="hr-HR" sz="1600" dirty="0">
                <a:solidFill>
                  <a:schemeClr val="tx1"/>
                </a:solidFill>
              </a:rPr>
              <a:t>Duga tradicija uspješnog humanitarnog djelovanja u Republici Hrvatskoj,</a:t>
            </a:r>
          </a:p>
          <a:p>
            <a:r>
              <a:rPr lang="hr-HR" sz="1600" dirty="0">
                <a:solidFill>
                  <a:schemeClr val="tx1"/>
                </a:solidFill>
              </a:rPr>
              <a:t>Spremnost građana i drugih subjekata u Republici Hrvatskoj da s </a:t>
            </a:r>
            <a:r>
              <a:rPr lang="hr-HR" sz="1600" dirty="0" err="1">
                <a:solidFill>
                  <a:schemeClr val="tx1"/>
                </a:solidFill>
              </a:rPr>
              <a:t>Lionsima</a:t>
            </a:r>
            <a:r>
              <a:rPr lang="hr-HR" sz="1600" dirty="0">
                <a:solidFill>
                  <a:schemeClr val="tx1"/>
                </a:solidFill>
              </a:rPr>
              <a:t> i </a:t>
            </a:r>
            <a:r>
              <a:rPr lang="hr-HR" sz="1600" dirty="0" err="1">
                <a:solidFill>
                  <a:schemeClr val="tx1"/>
                </a:solidFill>
              </a:rPr>
              <a:t>Leićima</a:t>
            </a:r>
            <a:endParaRPr lang="hr-HR" sz="1600" dirty="0">
              <a:solidFill>
                <a:schemeClr val="tx1"/>
              </a:solidFill>
            </a:endParaRPr>
          </a:p>
          <a:p>
            <a:r>
              <a:rPr lang="hr-HR" sz="1600" dirty="0">
                <a:solidFill>
                  <a:schemeClr val="tx1"/>
                </a:solidFill>
              </a:rPr>
              <a:t>pomažu potrebite</a:t>
            </a:r>
          </a:p>
          <a:p>
            <a:pPr marL="0" indent="0">
              <a:buNone/>
            </a:pPr>
            <a:endParaRPr lang="hr-HR" sz="1600" dirty="0">
              <a:solidFill>
                <a:schemeClr val="tx1"/>
              </a:solidFill>
            </a:endParaRPr>
          </a:p>
          <a:p>
            <a:endParaRPr lang="hr-HR" sz="1600" b="1" dirty="0">
              <a:solidFill>
                <a:schemeClr val="tx1"/>
              </a:solidFill>
            </a:endParaRPr>
          </a:p>
          <a:p>
            <a:endParaRPr lang="hr-HR" sz="1600" dirty="0">
              <a:solidFill>
                <a:schemeClr val="tx1"/>
              </a:solidFill>
            </a:endParaRPr>
          </a:p>
        </p:txBody>
      </p:sp>
      <p:sp>
        <p:nvSpPr>
          <p:cNvPr id="4" name="Title 3">
            <a:extLst>
              <a:ext uri="{FF2B5EF4-FFF2-40B4-BE49-F238E27FC236}">
                <a16:creationId xmlns:a16="http://schemas.microsoft.com/office/drawing/2014/main" id="{9D6193C9-5FC3-4C13-8E14-37BD03265FF7}"/>
              </a:ext>
            </a:extLst>
          </p:cNvPr>
          <p:cNvSpPr>
            <a:spLocks noGrp="1"/>
          </p:cNvSpPr>
          <p:nvPr>
            <p:ph type="title"/>
          </p:nvPr>
        </p:nvSpPr>
        <p:spPr/>
        <p:txBody>
          <a:bodyPr/>
          <a:lstStyle/>
          <a:p>
            <a:r>
              <a:rPr lang="hr-HR" dirty="0"/>
              <a:t>Nova strategija Distrikta 126 Hrvatska</a:t>
            </a:r>
            <a:endParaRPr lang="en-US" dirty="0"/>
          </a:p>
        </p:txBody>
      </p:sp>
      <p:pic>
        <p:nvPicPr>
          <p:cNvPr id="5" name="Picture 2">
            <a:extLst>
              <a:ext uri="{FF2B5EF4-FFF2-40B4-BE49-F238E27FC236}">
                <a16:creationId xmlns:a16="http://schemas.microsoft.com/office/drawing/2014/main" id="{E8B2605E-F01D-41D1-9364-70F071875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852" y="117426"/>
            <a:ext cx="679548" cy="6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8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ctrTitle"/>
          </p:nvPr>
        </p:nvSpPr>
        <p:spPr>
          <a:xfrm>
            <a:off x="4419600" y="4038600"/>
            <a:ext cx="4419600" cy="1524000"/>
          </a:xfrm>
        </p:spPr>
        <p:txBody>
          <a:bodyPr anchor="t"/>
          <a:lstStyle/>
          <a:p>
            <a:r>
              <a:rPr lang="hr-HR" sz="7200" dirty="0">
                <a:solidFill>
                  <a:schemeClr val="tx2"/>
                </a:solidFill>
                <a:latin typeface="Arial" charset="0"/>
                <a:cs typeface="Arial" charset="0"/>
              </a:rPr>
              <a:t>Pitanja i Odgovori</a:t>
            </a:r>
            <a:endParaRPr lang="en-US" sz="7200" dirty="0">
              <a:solidFill>
                <a:schemeClr val="tx2"/>
              </a:solidFill>
              <a:latin typeface="Arial" charset="0"/>
              <a:cs typeface="Arial" charset="0"/>
            </a:endParaRPr>
          </a:p>
        </p:txBody>
      </p:sp>
    </p:spTree>
    <p:extLst>
      <p:ext uri="{BB962C8B-B14F-4D97-AF65-F5344CB8AC3E}">
        <p14:creationId xmlns:p14="http://schemas.microsoft.com/office/powerpoint/2010/main" val="13855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534400" cy="860425"/>
          </a:xfrm>
        </p:spPr>
        <p:txBody>
          <a:bodyPr/>
          <a:lstStyle/>
          <a:p>
            <a:r>
              <a:rPr lang="hr-HR" sz="8800" dirty="0">
                <a:latin typeface="Arial"/>
                <a:cs typeface="Arial"/>
              </a:rPr>
              <a:t>Hvala</a:t>
            </a:r>
            <a:endParaRPr lang="en-US" sz="8800" dirty="0">
              <a:latin typeface="Arial"/>
              <a:cs typeface="Arial"/>
            </a:endParaRPr>
          </a:p>
        </p:txBody>
      </p:sp>
      <p:sp>
        <p:nvSpPr>
          <p:cNvPr id="3" name="Content Placeholder 2"/>
          <p:cNvSpPr>
            <a:spLocks noGrp="1"/>
          </p:cNvSpPr>
          <p:nvPr>
            <p:ph type="subTitle" idx="1"/>
          </p:nvPr>
        </p:nvSpPr>
        <p:spPr>
          <a:xfrm>
            <a:off x="152400" y="3352800"/>
            <a:ext cx="8991600" cy="990600"/>
          </a:xfrm>
        </p:spPr>
        <p:txBody>
          <a:bodyPr/>
          <a:lstStyle/>
          <a:p>
            <a:pPr marL="0" indent="0" algn="ctr">
              <a:buNone/>
            </a:pPr>
            <a:r>
              <a:rPr lang="hr-HR" sz="4400" b="1" dirty="0"/>
              <a:t>Pomozite</a:t>
            </a:r>
            <a:r>
              <a:rPr lang="en-US" sz="4400" b="1" dirty="0"/>
              <a:t> LCI</a:t>
            </a:r>
            <a:r>
              <a:rPr lang="hr-HR" sz="4400" b="1" dirty="0"/>
              <a:t>-u</a:t>
            </a:r>
            <a:r>
              <a:rPr lang="en-US" sz="4400" b="1" dirty="0"/>
              <a:t> </a:t>
            </a:r>
            <a:r>
              <a:rPr lang="hr-HR" sz="4400" b="1" dirty="0"/>
              <a:t>i </a:t>
            </a:r>
            <a:r>
              <a:rPr lang="hr-HR" sz="4400" b="1"/>
              <a:t>našem Distriktu krenuti </a:t>
            </a:r>
            <a:r>
              <a:rPr lang="hr-HR" sz="4400" b="1" dirty="0"/>
              <a:t>naprijed</a:t>
            </a:r>
            <a:endParaRPr lang="en-US" sz="4400" b="1" dirty="0"/>
          </a:p>
          <a:p>
            <a:pPr marL="0" indent="0">
              <a:buNone/>
            </a:pPr>
            <a:endParaRPr lang="en-US" sz="4400" b="1" dirty="0"/>
          </a:p>
          <a:p>
            <a:pPr marL="0" indent="0">
              <a:buNone/>
            </a:pPr>
            <a:endParaRPr lang="en-US" b="1" dirty="0"/>
          </a:p>
        </p:txBody>
      </p:sp>
    </p:spTree>
    <p:extLst>
      <p:ext uri="{BB962C8B-B14F-4D97-AF65-F5344CB8AC3E}">
        <p14:creationId xmlns:p14="http://schemas.microsoft.com/office/powerpoint/2010/main" val="18561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105859"/>
            <a:ext cx="4495800" cy="445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52400" y="152400"/>
            <a:ext cx="8382000" cy="457200"/>
          </a:xfrm>
        </p:spPr>
        <p:txBody>
          <a:bodyPr/>
          <a:lstStyle/>
          <a:p>
            <a:r>
              <a:rPr lang="hr-HR" b="1" dirty="0"/>
              <a:t>Četiri Područja Fokusa</a:t>
            </a:r>
            <a:r>
              <a:rPr lang="en-US" b="1" dirty="0"/>
              <a:t> –</a:t>
            </a:r>
            <a:r>
              <a:rPr lang="hr-HR" b="1" dirty="0"/>
              <a:t> „Kotač” Strategije</a:t>
            </a:r>
            <a:endParaRPr lang="en-US" b="1" dirty="0"/>
          </a:p>
        </p:txBody>
      </p:sp>
      <p:sp>
        <p:nvSpPr>
          <p:cNvPr id="2" name="TextBox 1"/>
          <p:cNvSpPr txBox="1"/>
          <p:nvPr/>
        </p:nvSpPr>
        <p:spPr>
          <a:xfrm>
            <a:off x="6553200" y="3733800"/>
            <a:ext cx="2286000" cy="1015663"/>
          </a:xfrm>
          <a:prstGeom prst="rect">
            <a:avLst/>
          </a:prstGeom>
          <a:noFill/>
        </p:spPr>
        <p:txBody>
          <a:bodyPr wrap="square" rtlCol="0">
            <a:spAutoFit/>
          </a:bodyPr>
          <a:lstStyle/>
          <a:p>
            <a:pPr fontAlgn="base">
              <a:spcBef>
                <a:spcPct val="0"/>
              </a:spcBef>
              <a:spcAft>
                <a:spcPct val="0"/>
              </a:spcAft>
            </a:pPr>
            <a:r>
              <a:rPr lang="hr-HR" sz="2000" b="1" dirty="0">
                <a:solidFill>
                  <a:srgbClr val="00338D"/>
                </a:solidFill>
                <a:ea typeface="ヒラギノ角ゴ Pro W3" pitchFamily="125" charset="-128"/>
              </a:rPr>
              <a:t>Pružaju okvire za planove aktivnosti</a:t>
            </a:r>
            <a:endParaRPr lang="en-US" sz="2000" b="1" dirty="0">
              <a:solidFill>
                <a:srgbClr val="00338D"/>
              </a:solidFill>
              <a:ea typeface="ヒラギノ角ゴ Pro W3" pitchFamily="125" charset="-128"/>
            </a:endParaRPr>
          </a:p>
        </p:txBody>
      </p:sp>
      <p:sp>
        <p:nvSpPr>
          <p:cNvPr id="3" name="TextBox 2"/>
          <p:cNvSpPr txBox="1"/>
          <p:nvPr/>
        </p:nvSpPr>
        <p:spPr>
          <a:xfrm>
            <a:off x="228600" y="990600"/>
            <a:ext cx="2514600" cy="1015663"/>
          </a:xfrm>
          <a:prstGeom prst="rect">
            <a:avLst/>
          </a:prstGeom>
          <a:noFill/>
        </p:spPr>
        <p:txBody>
          <a:bodyPr wrap="square" rtlCol="0">
            <a:spAutoFit/>
          </a:bodyPr>
          <a:lstStyle/>
          <a:p>
            <a:pPr fontAlgn="base">
              <a:spcBef>
                <a:spcPct val="0"/>
              </a:spcBef>
              <a:spcAft>
                <a:spcPct val="0"/>
              </a:spcAft>
            </a:pPr>
            <a:r>
              <a:rPr lang="hr-HR" sz="2000" b="1" dirty="0">
                <a:solidFill>
                  <a:srgbClr val="FBC40E"/>
                </a:solidFill>
                <a:ea typeface="ヒラギノ角ゴ Pro W3" pitchFamily="125" charset="-128"/>
              </a:rPr>
              <a:t>Četiri okvira kroz koje vidimo naše strateške ciljeve</a:t>
            </a:r>
            <a:endParaRPr lang="en-US" sz="2000" b="1" dirty="0">
              <a:solidFill>
                <a:srgbClr val="FBC40E"/>
              </a:solidFill>
              <a:ea typeface="ヒラギノ角ゴ Pro W3" pitchFamily="125" charset="-128"/>
            </a:endParaRPr>
          </a:p>
        </p:txBody>
      </p:sp>
      <p:sp>
        <p:nvSpPr>
          <p:cNvPr id="7" name="Subtitle 2"/>
          <p:cNvSpPr txBox="1">
            <a:spLocks/>
          </p:cNvSpPr>
          <p:nvPr/>
        </p:nvSpPr>
        <p:spPr bwMode="auto">
          <a:xfrm>
            <a:off x="304800" y="63246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1800">
                <a:solidFill>
                  <a:schemeClr val="tx1">
                    <a:lumMod val="65000"/>
                    <a:lumOff val="35000"/>
                  </a:schemeClr>
                </a:solidFill>
                <a:latin typeface="+mn-lt"/>
              </a:defRPr>
            </a:lvl2pPr>
            <a:lvl3pPr marL="1144588" indent="-230188" algn="l" rtl="0" eaLnBrk="0" fontAlgn="base" hangingPunct="0">
              <a:spcBef>
                <a:spcPct val="20000"/>
              </a:spcBef>
              <a:spcAft>
                <a:spcPct val="0"/>
              </a:spcAft>
              <a:buFont typeface="Arial" pitchFamily="34" charset="0"/>
              <a:buChar char="○"/>
              <a:tabLst/>
              <a:defRPr sz="1800">
                <a:solidFill>
                  <a:schemeClr val="tx1">
                    <a:lumMod val="65000"/>
                    <a:lumOff val="35000"/>
                  </a:schemeClr>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4pPr>
            <a:lvl5pPr marL="20589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Font typeface="Arial" charset="0"/>
              <a:buNone/>
            </a:pPr>
            <a:r>
              <a:rPr lang="en-US" sz="1000" b="1" dirty="0">
                <a:solidFill>
                  <a:prstClr val="white"/>
                </a:solidFill>
              </a:rPr>
              <a:t>LCI FORWARD: Strategic Plan: </a:t>
            </a:r>
            <a:br>
              <a:rPr lang="en-US" sz="1000" b="1" dirty="0">
                <a:solidFill>
                  <a:prstClr val="white"/>
                </a:solidFill>
              </a:rPr>
            </a:br>
            <a:r>
              <a:rPr lang="en-US" sz="1000" b="1" dirty="0">
                <a:solidFill>
                  <a:prstClr val="white"/>
                </a:solidFill>
              </a:rPr>
              <a:t>2015-16 to 19-20</a:t>
            </a:r>
          </a:p>
        </p:txBody>
      </p:sp>
      <p:sp>
        <p:nvSpPr>
          <p:cNvPr id="5" name="TekstniOkvir 4"/>
          <p:cNvSpPr txBox="1"/>
          <p:nvPr/>
        </p:nvSpPr>
        <p:spPr>
          <a:xfrm>
            <a:off x="4572000" y="2100843"/>
            <a:ext cx="939681" cy="1023357"/>
          </a:xfrm>
          <a:prstGeom prst="rect">
            <a:avLst/>
          </a:prstGeom>
          <a:solidFill>
            <a:srgbClr val="1B42AF"/>
          </a:solidFill>
        </p:spPr>
        <p:txBody>
          <a:bodyPr wrap="none" rtlCol="0">
            <a:spAutoFit/>
          </a:bodyPr>
          <a:lstStyle/>
          <a:p>
            <a:pPr>
              <a:spcAft>
                <a:spcPts val="100"/>
              </a:spcAft>
            </a:pPr>
            <a:r>
              <a:rPr lang="hr-HR" sz="1450" b="1" dirty="0">
                <a:solidFill>
                  <a:schemeClr val="bg1"/>
                </a:solidFill>
              </a:rPr>
              <a:t>Pojačati</a:t>
            </a:r>
          </a:p>
          <a:p>
            <a:pPr>
              <a:spcAft>
                <a:spcPts val="100"/>
              </a:spcAft>
            </a:pPr>
            <a:r>
              <a:rPr lang="hr-HR" sz="1450" b="1" dirty="0">
                <a:solidFill>
                  <a:schemeClr val="bg1"/>
                </a:solidFill>
              </a:rPr>
              <a:t>Utjecaj</a:t>
            </a:r>
          </a:p>
          <a:p>
            <a:pPr>
              <a:spcAft>
                <a:spcPts val="100"/>
              </a:spcAft>
            </a:pPr>
            <a:r>
              <a:rPr lang="hr-HR" sz="1450" b="1" dirty="0">
                <a:solidFill>
                  <a:schemeClr val="bg1"/>
                </a:solidFill>
              </a:rPr>
              <a:t>i Fokus</a:t>
            </a:r>
          </a:p>
          <a:p>
            <a:pPr>
              <a:spcAft>
                <a:spcPts val="100"/>
              </a:spcAft>
            </a:pPr>
            <a:r>
              <a:rPr lang="hr-HR" sz="1450" b="1" dirty="0">
                <a:solidFill>
                  <a:schemeClr val="bg1"/>
                </a:solidFill>
              </a:rPr>
              <a:t>Služenja</a:t>
            </a:r>
          </a:p>
        </p:txBody>
      </p:sp>
      <p:sp>
        <p:nvSpPr>
          <p:cNvPr id="8" name="TekstniOkvir 7"/>
          <p:cNvSpPr txBox="1"/>
          <p:nvPr/>
        </p:nvSpPr>
        <p:spPr>
          <a:xfrm>
            <a:off x="4561376" y="3733800"/>
            <a:ext cx="1229824" cy="787395"/>
          </a:xfrm>
          <a:prstGeom prst="rect">
            <a:avLst/>
          </a:prstGeom>
          <a:solidFill>
            <a:srgbClr val="1B42AF"/>
          </a:solidFill>
        </p:spPr>
        <p:txBody>
          <a:bodyPr wrap="none" rtlCol="0">
            <a:spAutoFit/>
          </a:bodyPr>
          <a:lstStyle/>
          <a:p>
            <a:pPr>
              <a:spcAft>
                <a:spcPts val="100"/>
              </a:spcAft>
            </a:pPr>
            <a:r>
              <a:rPr lang="hr-HR" sz="1450" b="1" dirty="0">
                <a:solidFill>
                  <a:schemeClr val="bg1"/>
                </a:solidFill>
              </a:rPr>
              <a:t>Percepciju i</a:t>
            </a:r>
          </a:p>
          <a:p>
            <a:pPr>
              <a:spcAft>
                <a:spcPts val="100"/>
              </a:spcAft>
            </a:pPr>
            <a:r>
              <a:rPr lang="hr-HR" sz="1450" b="1" dirty="0">
                <a:solidFill>
                  <a:schemeClr val="bg1"/>
                </a:solidFill>
              </a:rPr>
              <a:t>Povećati</a:t>
            </a:r>
          </a:p>
          <a:p>
            <a:pPr>
              <a:spcAft>
                <a:spcPts val="100"/>
              </a:spcAft>
            </a:pPr>
            <a:r>
              <a:rPr lang="hr-HR" sz="1450" b="1" dirty="0">
                <a:solidFill>
                  <a:schemeClr val="bg1"/>
                </a:solidFill>
              </a:rPr>
              <a:t>Vidljivost</a:t>
            </a:r>
          </a:p>
        </p:txBody>
      </p:sp>
      <p:sp>
        <p:nvSpPr>
          <p:cNvPr id="10" name="TekstniOkvir 9"/>
          <p:cNvSpPr txBox="1"/>
          <p:nvPr/>
        </p:nvSpPr>
        <p:spPr>
          <a:xfrm>
            <a:off x="4572000" y="3505200"/>
            <a:ext cx="1683474" cy="315471"/>
          </a:xfrm>
          <a:prstGeom prst="rect">
            <a:avLst/>
          </a:prstGeom>
          <a:solidFill>
            <a:srgbClr val="1B42AF"/>
          </a:solidFill>
        </p:spPr>
        <p:txBody>
          <a:bodyPr wrap="none" rtlCol="0">
            <a:spAutoFit/>
          </a:bodyPr>
          <a:lstStyle/>
          <a:p>
            <a:pPr>
              <a:spcAft>
                <a:spcPts val="100"/>
              </a:spcAft>
            </a:pPr>
            <a:r>
              <a:rPr lang="hr-HR" sz="1450" b="1" dirty="0">
                <a:solidFill>
                  <a:schemeClr val="bg1"/>
                </a:solidFill>
              </a:rPr>
              <a:t>Promijeniti javnu</a:t>
            </a:r>
          </a:p>
        </p:txBody>
      </p:sp>
      <p:sp>
        <p:nvSpPr>
          <p:cNvPr id="11" name="TekstniOkvir 10"/>
          <p:cNvSpPr txBox="1"/>
          <p:nvPr/>
        </p:nvSpPr>
        <p:spPr>
          <a:xfrm>
            <a:off x="2667000" y="3505200"/>
            <a:ext cx="1593064" cy="315471"/>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Tražiti Izvrsnost</a:t>
            </a:r>
          </a:p>
        </p:txBody>
      </p:sp>
      <p:sp>
        <p:nvSpPr>
          <p:cNvPr id="12" name="TekstniOkvir 11"/>
          <p:cNvSpPr txBox="1"/>
          <p:nvPr/>
        </p:nvSpPr>
        <p:spPr>
          <a:xfrm>
            <a:off x="3048000" y="4256529"/>
            <a:ext cx="1260000" cy="315471"/>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Organizacije</a:t>
            </a:r>
          </a:p>
        </p:txBody>
      </p:sp>
      <p:sp>
        <p:nvSpPr>
          <p:cNvPr id="13" name="TekstniOkvir 12"/>
          <p:cNvSpPr txBox="1"/>
          <p:nvPr/>
        </p:nvSpPr>
        <p:spPr>
          <a:xfrm>
            <a:off x="2895600" y="3763200"/>
            <a:ext cx="1368000" cy="540000"/>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Kluba,</a:t>
            </a:r>
          </a:p>
          <a:p>
            <a:pPr algn="r">
              <a:spcAft>
                <a:spcPts val="100"/>
              </a:spcAft>
            </a:pPr>
            <a:r>
              <a:rPr lang="hr-HR" sz="1450" b="1" dirty="0">
                <a:solidFill>
                  <a:schemeClr val="bg1"/>
                </a:solidFill>
              </a:rPr>
              <a:t>Distrikta i</a:t>
            </a:r>
          </a:p>
        </p:txBody>
      </p:sp>
      <p:sp>
        <p:nvSpPr>
          <p:cNvPr id="14" name="TekstniOkvir 13"/>
          <p:cNvSpPr txBox="1"/>
          <p:nvPr/>
        </p:nvSpPr>
        <p:spPr>
          <a:xfrm>
            <a:off x="3039838" y="2413005"/>
            <a:ext cx="1303562" cy="787395"/>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Članstva i</a:t>
            </a:r>
          </a:p>
          <a:p>
            <a:pPr algn="r">
              <a:spcAft>
                <a:spcPts val="100"/>
              </a:spcAft>
            </a:pPr>
            <a:r>
              <a:rPr lang="hr-HR" sz="1450" b="1" dirty="0">
                <a:solidFill>
                  <a:schemeClr val="bg1"/>
                </a:solidFill>
              </a:rPr>
              <a:t>Obuhvatiti</a:t>
            </a:r>
          </a:p>
          <a:p>
            <a:pPr algn="r">
              <a:spcAft>
                <a:spcPts val="100"/>
              </a:spcAft>
            </a:pPr>
            <a:r>
              <a:rPr lang="hr-HR" sz="1450" b="1" dirty="0">
                <a:solidFill>
                  <a:schemeClr val="bg1"/>
                </a:solidFill>
              </a:rPr>
              <a:t>Nova Tržišta</a:t>
            </a:r>
          </a:p>
        </p:txBody>
      </p:sp>
      <p:sp>
        <p:nvSpPr>
          <p:cNvPr id="15" name="TekstniOkvir 14"/>
          <p:cNvSpPr txBox="1"/>
          <p:nvPr/>
        </p:nvSpPr>
        <p:spPr>
          <a:xfrm>
            <a:off x="3124200" y="1951723"/>
            <a:ext cx="1170000" cy="504000"/>
          </a:xfrm>
          <a:prstGeom prst="rect">
            <a:avLst/>
          </a:prstGeom>
          <a:solidFill>
            <a:srgbClr val="1B42AF"/>
          </a:solidFill>
        </p:spPr>
        <p:txBody>
          <a:bodyPr wrap="none" rtlCol="0">
            <a:spAutoFit/>
          </a:bodyPr>
          <a:lstStyle/>
          <a:p>
            <a:pPr algn="r">
              <a:spcAft>
                <a:spcPts val="100"/>
              </a:spcAft>
            </a:pPr>
            <a:r>
              <a:rPr lang="hr-HR" sz="1450" b="1" dirty="0">
                <a:solidFill>
                  <a:schemeClr val="bg1"/>
                </a:solidFill>
              </a:rPr>
              <a:t>Poboljšati</a:t>
            </a:r>
          </a:p>
          <a:p>
            <a:pPr algn="r">
              <a:spcAft>
                <a:spcPts val="100"/>
              </a:spcAft>
            </a:pPr>
            <a:r>
              <a:rPr lang="hr-HR" sz="1450" b="1" dirty="0">
                <a:solidFill>
                  <a:schemeClr val="bg1"/>
                </a:solidFill>
              </a:rPr>
              <a:t>Vrijednost</a:t>
            </a:r>
          </a:p>
        </p:txBody>
      </p:sp>
    </p:spTree>
    <p:extLst>
      <p:ext uri="{BB962C8B-B14F-4D97-AF65-F5344CB8AC3E}">
        <p14:creationId xmlns:p14="http://schemas.microsoft.com/office/powerpoint/2010/main" val="7117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990600"/>
            <a:ext cx="2514600" cy="1015663"/>
          </a:xfrm>
          <a:prstGeom prst="rect">
            <a:avLst/>
          </a:prstGeom>
          <a:noFill/>
        </p:spPr>
        <p:txBody>
          <a:bodyPr wrap="square" rtlCol="0">
            <a:spAutoFit/>
          </a:bodyPr>
          <a:lstStyle/>
          <a:p>
            <a:pPr fontAlgn="base">
              <a:spcBef>
                <a:spcPct val="0"/>
              </a:spcBef>
              <a:spcAft>
                <a:spcPct val="0"/>
              </a:spcAft>
            </a:pPr>
            <a:r>
              <a:rPr lang="en-US" sz="2000" b="1" dirty="0">
                <a:solidFill>
                  <a:srgbClr val="FBC40E"/>
                </a:solidFill>
                <a:ea typeface="ヒラギノ角ゴ Pro W3" pitchFamily="125" charset="-128"/>
              </a:rPr>
              <a:t>4 </a:t>
            </a:r>
            <a:r>
              <a:rPr lang="hr-HR" sz="2000" b="1" dirty="0">
                <a:solidFill>
                  <a:srgbClr val="FBC40E"/>
                </a:solidFill>
                <a:ea typeface="ヒラギノ角ゴ Pro W3" pitchFamily="125" charset="-128"/>
              </a:rPr>
              <a:t>Sveobuhvatne</a:t>
            </a:r>
            <a:r>
              <a:rPr lang="en-US" sz="2000" b="1" dirty="0">
                <a:solidFill>
                  <a:srgbClr val="FBC40E"/>
                </a:solidFill>
                <a:ea typeface="ヒラギノ角ゴ Pro W3" pitchFamily="125" charset="-128"/>
              </a:rPr>
              <a:t> </a:t>
            </a:r>
            <a:r>
              <a:rPr lang="hr-HR" sz="2000" b="1" dirty="0">
                <a:solidFill>
                  <a:srgbClr val="FBC40E"/>
                </a:solidFill>
                <a:ea typeface="ヒラギノ角ゴ Pro W3" pitchFamily="125" charset="-128"/>
              </a:rPr>
              <a:t>Glavne</a:t>
            </a:r>
            <a:r>
              <a:rPr lang="en-US" sz="2000" b="1" dirty="0">
                <a:solidFill>
                  <a:srgbClr val="FBC40E"/>
                </a:solidFill>
                <a:ea typeface="ヒラギノ角ゴ Pro W3" pitchFamily="125" charset="-128"/>
              </a:rPr>
              <a:t> </a:t>
            </a:r>
            <a:r>
              <a:rPr lang="hr-HR" sz="2000" b="1" dirty="0">
                <a:solidFill>
                  <a:srgbClr val="FBC40E"/>
                </a:solidFill>
                <a:ea typeface="ヒラギノ角ゴ Pro W3" pitchFamily="125" charset="-128"/>
              </a:rPr>
              <a:t>Strateške</a:t>
            </a:r>
            <a:r>
              <a:rPr lang="en-US" sz="2000" b="1" dirty="0">
                <a:solidFill>
                  <a:srgbClr val="FBC40E"/>
                </a:solidFill>
                <a:ea typeface="ヒラギノ角ゴ Pro W3" pitchFamily="125" charset="-128"/>
              </a:rPr>
              <a:t> </a:t>
            </a:r>
            <a:r>
              <a:rPr lang="hr-HR" sz="2000" b="1" dirty="0">
                <a:solidFill>
                  <a:srgbClr val="FBC40E"/>
                </a:solidFill>
                <a:ea typeface="ヒラギノ角ゴ Pro W3" pitchFamily="125" charset="-128"/>
              </a:rPr>
              <a:t>Inicijative</a:t>
            </a:r>
            <a:endParaRPr lang="en-US" sz="2000" b="1" dirty="0">
              <a:solidFill>
                <a:srgbClr val="FBC40E"/>
              </a:solidFill>
              <a:ea typeface="ヒラギノ角ゴ Pro W3" pitchFamily="125" charset="-128"/>
            </a:endParaRPr>
          </a:p>
        </p:txBody>
      </p:sp>
      <p:pic>
        <p:nvPicPr>
          <p:cNvPr id="33" name="Slika 32"/>
          <p:cNvPicPr>
            <a:picLocks noChangeAspect="1"/>
          </p:cNvPicPr>
          <p:nvPr/>
        </p:nvPicPr>
        <p:blipFill>
          <a:blip r:embed="rId3"/>
          <a:stretch>
            <a:fillRect/>
          </a:stretch>
        </p:blipFill>
        <p:spPr>
          <a:xfrm>
            <a:off x="2819400" y="1905000"/>
            <a:ext cx="3197514" cy="3055335"/>
          </a:xfrm>
          <a:prstGeom prst="rect">
            <a:avLst/>
          </a:prstGeom>
        </p:spPr>
      </p:pic>
      <p:sp>
        <p:nvSpPr>
          <p:cNvPr id="4" name="Title 3"/>
          <p:cNvSpPr>
            <a:spLocks noGrp="1"/>
          </p:cNvSpPr>
          <p:nvPr>
            <p:ph type="title"/>
          </p:nvPr>
        </p:nvSpPr>
        <p:spPr>
          <a:xfrm>
            <a:off x="152400" y="152400"/>
            <a:ext cx="8382000" cy="457200"/>
          </a:xfrm>
        </p:spPr>
        <p:txBody>
          <a:bodyPr/>
          <a:lstStyle/>
          <a:p>
            <a:r>
              <a:rPr lang="hr-HR" b="1" dirty="0"/>
              <a:t>Četiri Područja</a:t>
            </a:r>
            <a:r>
              <a:rPr lang="en-US" b="1" dirty="0"/>
              <a:t> </a:t>
            </a:r>
            <a:r>
              <a:rPr lang="hr-HR" b="1" dirty="0"/>
              <a:t>Fokusa</a:t>
            </a:r>
            <a:r>
              <a:rPr lang="en-US" b="1" dirty="0"/>
              <a:t> </a:t>
            </a:r>
          </a:p>
        </p:txBody>
      </p:sp>
      <p:cxnSp>
        <p:nvCxnSpPr>
          <p:cNvPr id="8" name="Straight Arrow Connector 7"/>
          <p:cNvCxnSpPr/>
          <p:nvPr/>
        </p:nvCxnSpPr>
        <p:spPr bwMode="auto">
          <a:xfrm>
            <a:off x="2362200" y="1295400"/>
            <a:ext cx="533400" cy="0"/>
          </a:xfrm>
          <a:prstGeom prst="straightConnector1">
            <a:avLst/>
          </a:prstGeom>
          <a:solidFill>
            <a:srgbClr val="FFFFFF"/>
          </a:solidFill>
          <a:ln w="76200" cap="flat" cmpd="sng" algn="ctr">
            <a:solidFill>
              <a:srgbClr val="FBC40E"/>
            </a:solidFill>
            <a:prstDash val="solid"/>
            <a:round/>
            <a:headEnd type="none" w="med" len="med"/>
            <a:tailEnd type="arrow"/>
          </a:ln>
          <a:effectLst/>
        </p:spPr>
      </p:cxnSp>
      <p:sp>
        <p:nvSpPr>
          <p:cNvPr id="10" name="TextBox 9"/>
          <p:cNvSpPr txBox="1"/>
          <p:nvPr/>
        </p:nvSpPr>
        <p:spPr>
          <a:xfrm>
            <a:off x="6391094" y="4800600"/>
            <a:ext cx="2518638" cy="707886"/>
          </a:xfrm>
          <a:prstGeom prst="rect">
            <a:avLst/>
          </a:prstGeom>
          <a:noFill/>
        </p:spPr>
        <p:txBody>
          <a:bodyPr wrap="none" rtlCol="0">
            <a:spAutoFit/>
          </a:bodyPr>
          <a:lstStyle/>
          <a:p>
            <a:pPr fontAlgn="base">
              <a:spcBef>
                <a:spcPct val="0"/>
              </a:spcBef>
              <a:spcAft>
                <a:spcPct val="0"/>
              </a:spcAft>
            </a:pPr>
            <a:r>
              <a:rPr lang="hr-HR" sz="2000" b="1" dirty="0">
                <a:solidFill>
                  <a:srgbClr val="00338D"/>
                </a:solidFill>
                <a:ea typeface="ヒラギノ角ゴ Pro W3" pitchFamily="125" charset="-128"/>
              </a:rPr>
              <a:t>Osigurati temelje</a:t>
            </a:r>
            <a:endParaRPr lang="en-US" sz="2000" b="1" dirty="0">
              <a:solidFill>
                <a:srgbClr val="00338D"/>
              </a:solidFill>
              <a:ea typeface="ヒラギノ角ゴ Pro W3" pitchFamily="125" charset="-128"/>
            </a:endParaRPr>
          </a:p>
          <a:p>
            <a:pPr fontAlgn="base">
              <a:spcBef>
                <a:spcPct val="0"/>
              </a:spcBef>
              <a:spcAft>
                <a:spcPct val="0"/>
              </a:spcAft>
            </a:pPr>
            <a:r>
              <a:rPr lang="hr-HR" sz="2000" b="1" dirty="0">
                <a:solidFill>
                  <a:srgbClr val="00338D"/>
                </a:solidFill>
                <a:ea typeface="ヒラギノ角ゴ Pro W3" pitchFamily="125" charset="-128"/>
              </a:rPr>
              <a:t>za inicijalne korake</a:t>
            </a:r>
            <a:endParaRPr lang="en-US" sz="2000" b="1" dirty="0">
              <a:solidFill>
                <a:srgbClr val="00338D"/>
              </a:solidFill>
              <a:ea typeface="ヒラギノ角ゴ Pro W3" pitchFamily="125" charset="-128"/>
            </a:endParaRPr>
          </a:p>
        </p:txBody>
      </p:sp>
      <p:sp>
        <p:nvSpPr>
          <p:cNvPr id="12" name="Subtitle 2"/>
          <p:cNvSpPr txBox="1">
            <a:spLocks/>
          </p:cNvSpPr>
          <p:nvPr/>
        </p:nvSpPr>
        <p:spPr bwMode="auto">
          <a:xfrm>
            <a:off x="304800" y="63246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1800">
                <a:solidFill>
                  <a:schemeClr val="tx1">
                    <a:lumMod val="65000"/>
                    <a:lumOff val="35000"/>
                  </a:schemeClr>
                </a:solidFill>
                <a:latin typeface="+mn-lt"/>
              </a:defRPr>
            </a:lvl2pPr>
            <a:lvl3pPr marL="1144588" indent="-230188" algn="l" rtl="0" eaLnBrk="0" fontAlgn="base" hangingPunct="0">
              <a:spcBef>
                <a:spcPct val="20000"/>
              </a:spcBef>
              <a:spcAft>
                <a:spcPct val="0"/>
              </a:spcAft>
              <a:buFont typeface="Arial" pitchFamily="34" charset="0"/>
              <a:buChar char="○"/>
              <a:tabLst/>
              <a:defRPr sz="1800">
                <a:solidFill>
                  <a:schemeClr val="tx1">
                    <a:lumMod val="65000"/>
                    <a:lumOff val="35000"/>
                  </a:schemeClr>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4pPr>
            <a:lvl5pPr marL="20589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Font typeface="Arial" charset="0"/>
              <a:buNone/>
            </a:pPr>
            <a:r>
              <a:rPr lang="en-US" sz="1000" b="1" dirty="0">
                <a:solidFill>
                  <a:prstClr val="white"/>
                </a:solidFill>
              </a:rPr>
              <a:t>LCI FORWARD: Strategic Plan: </a:t>
            </a:r>
            <a:br>
              <a:rPr lang="en-US" sz="1000" b="1" dirty="0">
                <a:solidFill>
                  <a:prstClr val="white"/>
                </a:solidFill>
              </a:rPr>
            </a:br>
            <a:r>
              <a:rPr lang="en-US" sz="1000" b="1" dirty="0">
                <a:solidFill>
                  <a:prstClr val="white"/>
                </a:solidFill>
              </a:rPr>
              <a:t>2015-16 to 19-20</a:t>
            </a:r>
          </a:p>
        </p:txBody>
      </p:sp>
      <p:sp>
        <p:nvSpPr>
          <p:cNvPr id="25" name="Strelica: kružna strelica 24"/>
          <p:cNvSpPr/>
          <p:nvPr/>
        </p:nvSpPr>
        <p:spPr bwMode="auto">
          <a:xfrm rot="20504624">
            <a:off x="2484258" y="1262718"/>
            <a:ext cx="3673831" cy="3038918"/>
          </a:xfrm>
          <a:prstGeom prst="circularArrow">
            <a:avLst>
              <a:gd name="adj1" fmla="val 12500"/>
              <a:gd name="adj2" fmla="val 777231"/>
              <a:gd name="adj3" fmla="val 20457681"/>
              <a:gd name="adj4" fmla="val 14165784"/>
              <a:gd name="adj5" fmla="val 1250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hr-HR" sz="3000" b="0" i="0" u="none" strike="noStrike" cap="none" normalizeH="0" dirty="0">
              <a:ln>
                <a:noFill/>
              </a:ln>
              <a:solidFill>
                <a:srgbClr val="404040"/>
              </a:solidFill>
              <a:effectLst/>
              <a:ea typeface="ヒラギノ角ゴ Pro W3" pitchFamily="84" charset="-128"/>
            </a:endParaRPr>
          </a:p>
        </p:txBody>
      </p:sp>
      <p:sp>
        <p:nvSpPr>
          <p:cNvPr id="26" name="TekstniOkvir 25"/>
          <p:cNvSpPr txBox="1"/>
          <p:nvPr/>
        </p:nvSpPr>
        <p:spPr>
          <a:xfrm>
            <a:off x="3505200" y="1551801"/>
            <a:ext cx="2018501" cy="276999"/>
          </a:xfrm>
          <a:prstGeom prst="rect">
            <a:avLst/>
          </a:prstGeom>
          <a:noFill/>
        </p:spPr>
        <p:txBody>
          <a:bodyPr wrap="none" rtlCol="0">
            <a:spAutoFit/>
          </a:bodyPr>
          <a:lstStyle/>
          <a:p>
            <a:r>
              <a:rPr lang="hr-HR" sz="1200" b="1" dirty="0">
                <a:solidFill>
                  <a:srgbClr val="FFFF00"/>
                </a:solidFill>
              </a:rPr>
              <a:t>Novi Inovativni Proizvodi</a:t>
            </a:r>
          </a:p>
        </p:txBody>
      </p:sp>
      <p:sp>
        <p:nvSpPr>
          <p:cNvPr id="27" name="Strelica: kružna strelica 26"/>
          <p:cNvSpPr/>
          <p:nvPr/>
        </p:nvSpPr>
        <p:spPr bwMode="auto">
          <a:xfrm rot="4422298">
            <a:off x="3184915" y="1777479"/>
            <a:ext cx="3673831" cy="3038918"/>
          </a:xfrm>
          <a:prstGeom prst="circularArrow">
            <a:avLst>
              <a:gd name="adj1" fmla="val 12500"/>
              <a:gd name="adj2" fmla="val 777231"/>
              <a:gd name="adj3" fmla="val 20457681"/>
              <a:gd name="adj4" fmla="val 14165784"/>
              <a:gd name="adj5" fmla="val 1250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hr-HR" sz="3000" b="0" i="0" u="none" strike="noStrike" cap="none" normalizeH="0" dirty="0">
              <a:ln>
                <a:noFill/>
              </a:ln>
              <a:solidFill>
                <a:srgbClr val="404040"/>
              </a:solidFill>
              <a:effectLst/>
              <a:ea typeface="ヒラギノ角ゴ Pro W3" pitchFamily="84" charset="-128"/>
            </a:endParaRPr>
          </a:p>
        </p:txBody>
      </p:sp>
      <p:sp>
        <p:nvSpPr>
          <p:cNvPr id="28" name="TekstniOkvir 27"/>
          <p:cNvSpPr txBox="1"/>
          <p:nvPr/>
        </p:nvSpPr>
        <p:spPr>
          <a:xfrm rot="5400000">
            <a:off x="5048002" y="3323203"/>
            <a:ext cx="2068195" cy="276999"/>
          </a:xfrm>
          <a:prstGeom prst="rect">
            <a:avLst/>
          </a:prstGeom>
          <a:noFill/>
        </p:spPr>
        <p:txBody>
          <a:bodyPr wrap="none" rtlCol="0">
            <a:spAutoFit/>
          </a:bodyPr>
          <a:lstStyle/>
          <a:p>
            <a:r>
              <a:rPr lang="hr-HR" sz="1200" b="1" dirty="0">
                <a:solidFill>
                  <a:srgbClr val="FFFF00"/>
                </a:solidFill>
              </a:rPr>
              <a:t>Ažurirana Globalna Misija</a:t>
            </a:r>
          </a:p>
        </p:txBody>
      </p:sp>
      <p:sp>
        <p:nvSpPr>
          <p:cNvPr id="30" name="Strelica: kružna strelica 29"/>
          <p:cNvSpPr/>
          <p:nvPr/>
        </p:nvSpPr>
        <p:spPr bwMode="auto">
          <a:xfrm rot="9716605">
            <a:off x="2651269" y="2548608"/>
            <a:ext cx="3673831" cy="3038918"/>
          </a:xfrm>
          <a:prstGeom prst="circularArrow">
            <a:avLst>
              <a:gd name="adj1" fmla="val 12500"/>
              <a:gd name="adj2" fmla="val 777231"/>
              <a:gd name="adj3" fmla="val 20457681"/>
              <a:gd name="adj4" fmla="val 14165784"/>
              <a:gd name="adj5" fmla="val 1250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hr-HR" sz="3000" b="0" i="0" u="none" strike="noStrike" cap="none" normalizeH="0" dirty="0">
              <a:ln>
                <a:noFill/>
              </a:ln>
              <a:solidFill>
                <a:srgbClr val="404040"/>
              </a:solidFill>
              <a:effectLst/>
              <a:ea typeface="ヒラギノ角ゴ Pro W3" pitchFamily="84" charset="-128"/>
            </a:endParaRPr>
          </a:p>
        </p:txBody>
      </p:sp>
      <p:sp>
        <p:nvSpPr>
          <p:cNvPr id="29" name="TekstniOkvir 28"/>
          <p:cNvSpPr txBox="1"/>
          <p:nvPr/>
        </p:nvSpPr>
        <p:spPr>
          <a:xfrm rot="10800000">
            <a:off x="3287389" y="5029200"/>
            <a:ext cx="1970411" cy="276999"/>
          </a:xfrm>
          <a:prstGeom prst="rect">
            <a:avLst/>
          </a:prstGeom>
          <a:noFill/>
        </p:spPr>
        <p:txBody>
          <a:bodyPr wrap="none" rtlCol="0">
            <a:spAutoFit/>
          </a:bodyPr>
          <a:lstStyle/>
          <a:p>
            <a:r>
              <a:rPr lang="hr-HR" sz="1200" b="1" dirty="0">
                <a:solidFill>
                  <a:srgbClr val="FFFF00"/>
                </a:solidFill>
              </a:rPr>
              <a:t>Strateški Marketing Plan</a:t>
            </a:r>
          </a:p>
        </p:txBody>
      </p:sp>
      <p:sp>
        <p:nvSpPr>
          <p:cNvPr id="31" name="Strelica: kružna strelica 30"/>
          <p:cNvSpPr/>
          <p:nvPr/>
        </p:nvSpPr>
        <p:spPr bwMode="auto">
          <a:xfrm rot="14904044">
            <a:off x="1928441" y="1967003"/>
            <a:ext cx="3673831" cy="3038918"/>
          </a:xfrm>
          <a:prstGeom prst="circularArrow">
            <a:avLst>
              <a:gd name="adj1" fmla="val 12500"/>
              <a:gd name="adj2" fmla="val 777231"/>
              <a:gd name="adj3" fmla="val 20457681"/>
              <a:gd name="adj4" fmla="val 14165784"/>
              <a:gd name="adj5" fmla="val 1250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hr-HR" sz="3000" b="0" i="0" u="none" strike="noStrike" cap="none" normalizeH="0" dirty="0">
              <a:ln>
                <a:noFill/>
              </a:ln>
              <a:solidFill>
                <a:srgbClr val="404040"/>
              </a:solidFill>
              <a:effectLst/>
              <a:ea typeface="ヒラギノ角ゴ Pro W3" pitchFamily="84" charset="-128"/>
            </a:endParaRPr>
          </a:p>
        </p:txBody>
      </p:sp>
      <p:sp>
        <p:nvSpPr>
          <p:cNvPr id="32" name="TekstniOkvir 31"/>
          <p:cNvSpPr txBox="1"/>
          <p:nvPr/>
        </p:nvSpPr>
        <p:spPr>
          <a:xfrm rot="16200000">
            <a:off x="1641288" y="3165288"/>
            <a:ext cx="2079224" cy="276999"/>
          </a:xfrm>
          <a:prstGeom prst="rect">
            <a:avLst/>
          </a:prstGeom>
          <a:noFill/>
        </p:spPr>
        <p:txBody>
          <a:bodyPr wrap="none" rtlCol="0">
            <a:spAutoFit/>
          </a:bodyPr>
          <a:lstStyle/>
          <a:p>
            <a:r>
              <a:rPr lang="hr-HR" sz="1200" b="1" dirty="0">
                <a:solidFill>
                  <a:srgbClr val="FFFF00"/>
                </a:solidFill>
              </a:rPr>
              <a:t>Program Totalne Kvalitete</a:t>
            </a:r>
          </a:p>
        </p:txBody>
      </p:sp>
    </p:spTree>
    <p:extLst>
      <p:ext uri="{BB962C8B-B14F-4D97-AF65-F5344CB8AC3E}">
        <p14:creationId xmlns:p14="http://schemas.microsoft.com/office/powerpoint/2010/main" val="226868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382000" cy="457200"/>
          </a:xfrm>
        </p:spPr>
        <p:txBody>
          <a:bodyPr/>
          <a:lstStyle/>
          <a:p>
            <a:r>
              <a:rPr lang="hr-HR" b="1" dirty="0"/>
              <a:t>Četiri Područja Fokusa</a:t>
            </a:r>
            <a:r>
              <a:rPr lang="en-US" b="1" dirty="0"/>
              <a:t> </a:t>
            </a:r>
          </a:p>
        </p:txBody>
      </p:sp>
      <p:sp>
        <p:nvSpPr>
          <p:cNvPr id="15" name="TextBox 14"/>
          <p:cNvSpPr txBox="1"/>
          <p:nvPr/>
        </p:nvSpPr>
        <p:spPr>
          <a:xfrm>
            <a:off x="3014144" y="770455"/>
            <a:ext cx="3158055" cy="553998"/>
          </a:xfrm>
          <a:prstGeom prst="rect">
            <a:avLst/>
          </a:prstGeom>
          <a:noFill/>
        </p:spPr>
        <p:txBody>
          <a:bodyPr wrap="square" rtlCol="0">
            <a:spAutoFit/>
          </a:bodyPr>
          <a:lstStyle/>
          <a:p>
            <a:pPr fontAlgn="base">
              <a:spcBef>
                <a:spcPct val="0"/>
              </a:spcBef>
              <a:spcAft>
                <a:spcPct val="0"/>
              </a:spcAft>
            </a:pPr>
            <a:r>
              <a:rPr lang="en-US" sz="3000" b="1" dirty="0">
                <a:solidFill>
                  <a:prstClr val="white"/>
                </a:solidFill>
                <a:ea typeface="ヒラギノ角ゴ Pro W3" pitchFamily="125" charset="-128"/>
              </a:rPr>
              <a:t>ACTION PLANS</a:t>
            </a:r>
          </a:p>
        </p:txBody>
      </p:sp>
      <p:sp>
        <p:nvSpPr>
          <p:cNvPr id="7" name="TextBox 6"/>
          <p:cNvSpPr txBox="1"/>
          <p:nvPr/>
        </p:nvSpPr>
        <p:spPr>
          <a:xfrm>
            <a:off x="228600" y="990600"/>
            <a:ext cx="2514600" cy="707886"/>
          </a:xfrm>
          <a:prstGeom prst="rect">
            <a:avLst/>
          </a:prstGeom>
          <a:noFill/>
        </p:spPr>
        <p:txBody>
          <a:bodyPr wrap="square" rtlCol="0">
            <a:spAutoFit/>
          </a:bodyPr>
          <a:lstStyle/>
          <a:p>
            <a:pPr fontAlgn="base">
              <a:spcBef>
                <a:spcPct val="0"/>
              </a:spcBef>
              <a:spcAft>
                <a:spcPct val="0"/>
              </a:spcAft>
            </a:pPr>
            <a:r>
              <a:rPr lang="hr-HR" sz="2000" b="1" dirty="0">
                <a:solidFill>
                  <a:srgbClr val="FBC40E"/>
                </a:solidFill>
                <a:ea typeface="ヒラギノ角ゴ Pro W3" pitchFamily="125" charset="-128"/>
              </a:rPr>
              <a:t>Sve zajedno</a:t>
            </a:r>
            <a:r>
              <a:rPr lang="en-US" sz="2000" b="1" dirty="0">
                <a:solidFill>
                  <a:srgbClr val="FBC40E"/>
                </a:solidFill>
                <a:ea typeface="ヒラギノ角ゴ Pro W3" pitchFamily="125" charset="-128"/>
              </a:rPr>
              <a:t> </a:t>
            </a:r>
            <a:r>
              <a:rPr lang="hr-HR" sz="2000" b="1" dirty="0">
                <a:solidFill>
                  <a:srgbClr val="FBC40E"/>
                </a:solidFill>
                <a:ea typeface="ヒラギノ角ゴ Pro W3" pitchFamily="125" charset="-128"/>
              </a:rPr>
              <a:t>djeluje</a:t>
            </a:r>
            <a:endParaRPr lang="en-US" sz="2000" b="1" dirty="0">
              <a:solidFill>
                <a:srgbClr val="FBC40E"/>
              </a:solidFill>
              <a:ea typeface="ヒラギノ角ゴ Pro W3" pitchFamily="125" charset="-128"/>
            </a:endParaRPr>
          </a:p>
        </p:txBody>
      </p:sp>
      <p:sp>
        <p:nvSpPr>
          <p:cNvPr id="10" name="Subtitle 2"/>
          <p:cNvSpPr txBox="1">
            <a:spLocks/>
          </p:cNvSpPr>
          <p:nvPr/>
        </p:nvSpPr>
        <p:spPr bwMode="auto">
          <a:xfrm>
            <a:off x="304800" y="63246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1800">
                <a:solidFill>
                  <a:schemeClr val="tx1">
                    <a:lumMod val="65000"/>
                    <a:lumOff val="35000"/>
                  </a:schemeClr>
                </a:solidFill>
                <a:latin typeface="+mn-lt"/>
              </a:defRPr>
            </a:lvl2pPr>
            <a:lvl3pPr marL="1144588" indent="-230188" algn="l" rtl="0" eaLnBrk="0" fontAlgn="base" hangingPunct="0">
              <a:spcBef>
                <a:spcPct val="20000"/>
              </a:spcBef>
              <a:spcAft>
                <a:spcPct val="0"/>
              </a:spcAft>
              <a:buFont typeface="Arial" pitchFamily="34" charset="0"/>
              <a:buChar char="○"/>
              <a:tabLst/>
              <a:defRPr sz="1800">
                <a:solidFill>
                  <a:schemeClr val="tx1">
                    <a:lumMod val="65000"/>
                    <a:lumOff val="35000"/>
                  </a:schemeClr>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4pPr>
            <a:lvl5pPr marL="20589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Font typeface="Arial" charset="0"/>
              <a:buNone/>
            </a:pPr>
            <a:r>
              <a:rPr lang="en-US" sz="1000" b="1" dirty="0">
                <a:solidFill>
                  <a:prstClr val="white"/>
                </a:solidFill>
              </a:rPr>
              <a:t>LCI FORWARD: Strategic Plan: </a:t>
            </a:r>
            <a:br>
              <a:rPr lang="en-US" sz="1000" b="1" dirty="0">
                <a:solidFill>
                  <a:prstClr val="white"/>
                </a:solidFill>
              </a:rPr>
            </a:br>
            <a:r>
              <a:rPr lang="en-US" sz="1000" b="1" dirty="0">
                <a:solidFill>
                  <a:prstClr val="white"/>
                </a:solidFill>
              </a:rPr>
              <a:t>2015-16 to 19-20</a:t>
            </a:r>
          </a:p>
        </p:txBody>
      </p:sp>
      <p:pic>
        <p:nvPicPr>
          <p:cNvPr id="2" name="Slika 1"/>
          <p:cNvPicPr>
            <a:picLocks noChangeAspect="1"/>
          </p:cNvPicPr>
          <p:nvPr/>
        </p:nvPicPr>
        <p:blipFill>
          <a:blip r:embed="rId3"/>
          <a:stretch>
            <a:fillRect/>
          </a:stretch>
        </p:blipFill>
        <p:spPr>
          <a:xfrm>
            <a:off x="2455789" y="1428233"/>
            <a:ext cx="4173611" cy="4210567"/>
          </a:xfrm>
          <a:prstGeom prst="rect">
            <a:avLst/>
          </a:prstGeom>
        </p:spPr>
      </p:pic>
      <p:sp>
        <p:nvSpPr>
          <p:cNvPr id="3" name="Strelica: kružna strelica 2"/>
          <p:cNvSpPr/>
          <p:nvPr/>
        </p:nvSpPr>
        <p:spPr bwMode="auto">
          <a:xfrm rot="20828951">
            <a:off x="1423365" y="312270"/>
            <a:ext cx="6339612" cy="7021568"/>
          </a:xfrm>
          <a:prstGeom prst="circularArrow">
            <a:avLst>
              <a:gd name="adj1" fmla="val 7099"/>
              <a:gd name="adj2" fmla="val 1142319"/>
              <a:gd name="adj3" fmla="val 20622478"/>
              <a:gd name="adj4" fmla="val 12109251"/>
              <a:gd name="adj5" fmla="val 8227"/>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hr-HR" sz="3000" b="0" i="0" u="none" strike="noStrike" cap="none" normalizeH="0" dirty="0" err="1">
              <a:ln>
                <a:noFill/>
              </a:ln>
              <a:solidFill>
                <a:srgbClr val="404040"/>
              </a:solidFill>
              <a:effectLst/>
              <a:ea typeface="ヒラギノ角ゴ Pro W3" pitchFamily="84" charset="-128"/>
            </a:endParaRPr>
          </a:p>
        </p:txBody>
      </p:sp>
      <p:sp>
        <p:nvSpPr>
          <p:cNvPr id="9" name="TekstniOkvir 8"/>
          <p:cNvSpPr txBox="1"/>
          <p:nvPr/>
        </p:nvSpPr>
        <p:spPr>
          <a:xfrm>
            <a:off x="3594499" y="779907"/>
            <a:ext cx="1839671" cy="276999"/>
          </a:xfrm>
          <a:prstGeom prst="rect">
            <a:avLst/>
          </a:prstGeom>
          <a:noFill/>
        </p:spPr>
        <p:txBody>
          <a:bodyPr wrap="none" rtlCol="0">
            <a:spAutoFit/>
          </a:bodyPr>
          <a:lstStyle/>
          <a:p>
            <a:r>
              <a:rPr lang="hr-HR" sz="1200" b="1" dirty="0">
                <a:solidFill>
                  <a:srgbClr val="FFFF00"/>
                </a:solidFill>
              </a:rPr>
              <a:t>PLANOVI AKTIVNOSTI</a:t>
            </a:r>
          </a:p>
        </p:txBody>
      </p:sp>
      <p:sp>
        <p:nvSpPr>
          <p:cNvPr id="11" name="Strelica: kružna strelica 10"/>
          <p:cNvSpPr/>
          <p:nvPr/>
        </p:nvSpPr>
        <p:spPr bwMode="auto">
          <a:xfrm rot="9984679">
            <a:off x="1401252" y="-414324"/>
            <a:ext cx="6339612" cy="7021568"/>
          </a:xfrm>
          <a:prstGeom prst="circularArrow">
            <a:avLst>
              <a:gd name="adj1" fmla="val 7099"/>
              <a:gd name="adj2" fmla="val 1142319"/>
              <a:gd name="adj3" fmla="val 20622478"/>
              <a:gd name="adj4" fmla="val 12109251"/>
              <a:gd name="adj5" fmla="val 8227"/>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hr-HR" sz="3000" b="0" i="0" u="none" strike="noStrike" cap="none" normalizeH="0" dirty="0" err="1">
              <a:ln>
                <a:noFill/>
              </a:ln>
              <a:solidFill>
                <a:srgbClr val="404040"/>
              </a:solidFill>
              <a:effectLst/>
              <a:ea typeface="ヒラギノ角ゴ Pro W3" pitchFamily="84" charset="-128"/>
            </a:endParaRPr>
          </a:p>
        </p:txBody>
      </p:sp>
      <p:sp>
        <p:nvSpPr>
          <p:cNvPr id="12" name="TekstniOkvir 11"/>
          <p:cNvSpPr txBox="1"/>
          <p:nvPr/>
        </p:nvSpPr>
        <p:spPr>
          <a:xfrm rot="10800000">
            <a:off x="3746899" y="5895200"/>
            <a:ext cx="1839671" cy="276999"/>
          </a:xfrm>
          <a:prstGeom prst="rect">
            <a:avLst/>
          </a:prstGeom>
          <a:noFill/>
        </p:spPr>
        <p:txBody>
          <a:bodyPr wrap="none" rtlCol="0">
            <a:spAutoFit/>
          </a:bodyPr>
          <a:lstStyle/>
          <a:p>
            <a:r>
              <a:rPr lang="hr-HR" sz="1200" b="1" dirty="0">
                <a:solidFill>
                  <a:srgbClr val="FFFF00"/>
                </a:solidFill>
              </a:rPr>
              <a:t>PLANOVI AKTIVNOSTI</a:t>
            </a:r>
          </a:p>
        </p:txBody>
      </p:sp>
    </p:spTree>
    <p:extLst>
      <p:ext uri="{BB962C8B-B14F-4D97-AF65-F5344CB8AC3E}">
        <p14:creationId xmlns:p14="http://schemas.microsoft.com/office/powerpoint/2010/main" val="344007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534400" cy="1295400"/>
          </a:xfrm>
        </p:spPr>
        <p:txBody>
          <a:bodyPr/>
          <a:lstStyle/>
          <a:p>
            <a:pPr algn="ctr"/>
            <a:r>
              <a:rPr lang="en-US" sz="2400" dirty="0"/>
              <a:t>4 </a:t>
            </a:r>
            <a:r>
              <a:rPr lang="hr-HR" sz="2400" dirty="0"/>
              <a:t>područja fokusa</a:t>
            </a:r>
            <a:r>
              <a:rPr lang="en-US" sz="2400" dirty="0"/>
              <a:t>.  </a:t>
            </a:r>
            <a:br>
              <a:rPr lang="en-US" sz="2400" dirty="0"/>
            </a:br>
            <a:r>
              <a:rPr lang="hr-HR" sz="2400" dirty="0"/>
              <a:t>Detaljnije</a:t>
            </a:r>
            <a:r>
              <a:rPr lang="en-US" sz="2400" dirty="0"/>
              <a:t>!</a:t>
            </a:r>
            <a:endParaRPr lang="en-US" sz="2400" b="1" dirty="0"/>
          </a:p>
        </p:txBody>
      </p:sp>
      <p:graphicFrame>
        <p:nvGraphicFramePr>
          <p:cNvPr id="12" name="Diagram 11"/>
          <p:cNvGraphicFramePr/>
          <p:nvPr>
            <p:extLst>
              <p:ext uri="{D42A27DB-BD31-4B8C-83A1-F6EECF244321}">
                <p14:modId xmlns:p14="http://schemas.microsoft.com/office/powerpoint/2010/main" val="1796265617"/>
              </p:ext>
            </p:extLst>
          </p:nvPr>
        </p:nvGraphicFramePr>
        <p:xfrm>
          <a:off x="1676400" y="1371600"/>
          <a:ext cx="5560377" cy="4925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11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457200"/>
          </a:xfrm>
        </p:spPr>
        <p:txBody>
          <a:bodyPr/>
          <a:lstStyle/>
          <a:p>
            <a:r>
              <a:rPr lang="hr-HR" sz="2400" dirty="0"/>
              <a:t>Područje </a:t>
            </a:r>
            <a:r>
              <a:rPr lang="en-US" sz="2400" dirty="0"/>
              <a:t>– </a:t>
            </a:r>
            <a:r>
              <a:rPr lang="hr-HR" sz="2400" dirty="0"/>
              <a:t>Utjecaj i Fokus Služenja</a:t>
            </a:r>
            <a:endParaRPr lang="en-US" sz="2400" dirty="0"/>
          </a:p>
        </p:txBody>
      </p:sp>
      <p:sp>
        <p:nvSpPr>
          <p:cNvPr id="3" name="Content Placeholder 2"/>
          <p:cNvSpPr>
            <a:spLocks noGrp="1"/>
          </p:cNvSpPr>
          <p:nvPr>
            <p:ph sz="half" idx="1"/>
          </p:nvPr>
        </p:nvSpPr>
        <p:spPr>
          <a:xfrm>
            <a:off x="228600" y="914400"/>
            <a:ext cx="4191000" cy="4953000"/>
          </a:xfrm>
        </p:spPr>
        <p:txBody>
          <a:bodyPr/>
          <a:lstStyle/>
          <a:p>
            <a:r>
              <a:rPr lang="hr-HR" sz="1600" b="1" dirty="0"/>
              <a:t>Projekt Procjene Služenja </a:t>
            </a:r>
            <a:r>
              <a:rPr lang="hr-HR" sz="1600" dirty="0"/>
              <a:t>napravljen</a:t>
            </a:r>
            <a:r>
              <a:rPr lang="en-US" sz="1600" dirty="0"/>
              <a:t>. Feedback </a:t>
            </a:r>
            <a:r>
              <a:rPr lang="hr-HR" sz="1600" dirty="0"/>
              <a:t>od</a:t>
            </a:r>
            <a:r>
              <a:rPr lang="en-US" sz="1600" dirty="0"/>
              <a:t> 50,000+ Lions</a:t>
            </a:r>
            <a:r>
              <a:rPr lang="hr-HR" sz="1600" dirty="0"/>
              <a:t>a</a:t>
            </a:r>
            <a:r>
              <a:rPr lang="en-US" sz="1600" dirty="0"/>
              <a:t> </a:t>
            </a:r>
            <a:r>
              <a:rPr lang="hr-HR" sz="1600" dirty="0"/>
              <a:t>svijeta</a:t>
            </a:r>
            <a:r>
              <a:rPr lang="en-US" sz="1600" dirty="0"/>
              <a:t>.</a:t>
            </a:r>
          </a:p>
          <a:p>
            <a:pPr marL="0" indent="0">
              <a:buNone/>
            </a:pPr>
            <a:endParaRPr lang="en-US" sz="1600" b="1" dirty="0"/>
          </a:p>
          <a:p>
            <a:r>
              <a:rPr lang="hr-HR" sz="1600" b="1" dirty="0"/>
              <a:t>Dijabetes </a:t>
            </a:r>
            <a:r>
              <a:rPr lang="hr-HR" sz="1600" dirty="0"/>
              <a:t>odabran kao glavna</a:t>
            </a:r>
            <a:r>
              <a:rPr lang="en-US" sz="1600" dirty="0"/>
              <a:t> </a:t>
            </a:r>
            <a:r>
              <a:rPr lang="hr-HR" sz="1600" dirty="0"/>
              <a:t>prepoznatljiva</a:t>
            </a:r>
            <a:r>
              <a:rPr lang="en-US" sz="1600" dirty="0"/>
              <a:t> </a:t>
            </a:r>
            <a:r>
              <a:rPr lang="hr-HR" sz="1600" dirty="0"/>
              <a:t>misija</a:t>
            </a:r>
            <a:r>
              <a:rPr lang="en-US" sz="1600" dirty="0"/>
              <a:t> </a:t>
            </a:r>
            <a:r>
              <a:rPr lang="hr-HR" sz="1600" dirty="0"/>
              <a:t>za slijedećih</a:t>
            </a:r>
            <a:r>
              <a:rPr lang="en-US" sz="1600" dirty="0"/>
              <a:t> 5-10 </a:t>
            </a:r>
            <a:r>
              <a:rPr lang="hr-HR" sz="1600" dirty="0"/>
              <a:t>g</a:t>
            </a:r>
            <a:r>
              <a:rPr lang="en-US" sz="1600" dirty="0"/>
              <a:t>. 640 </a:t>
            </a:r>
            <a:r>
              <a:rPr lang="hr-HR" sz="1600" dirty="0"/>
              <a:t>milijuna oboljelih do</a:t>
            </a:r>
            <a:r>
              <a:rPr lang="en-US" sz="1600" dirty="0"/>
              <a:t> 2030. </a:t>
            </a:r>
            <a:r>
              <a:rPr lang="hr-HR" sz="1600" dirty="0"/>
              <a:t>Svijest/edukacija</a:t>
            </a:r>
            <a:r>
              <a:rPr lang="en-US" sz="1600" dirty="0"/>
              <a:t>, </a:t>
            </a:r>
            <a:r>
              <a:rPr lang="hr-HR" sz="1600" dirty="0"/>
              <a:t>programi pregleda i širenje terapija ključnih za zaustavljanje ove bolest</a:t>
            </a:r>
            <a:r>
              <a:rPr lang="en-US" sz="1600" dirty="0"/>
              <a:t>.</a:t>
            </a:r>
          </a:p>
          <a:p>
            <a:endParaRPr lang="en-US" sz="1600" b="1" dirty="0"/>
          </a:p>
          <a:p>
            <a:r>
              <a:rPr lang="hr-HR" sz="1600" b="1" dirty="0"/>
              <a:t>Širi okvir služenja</a:t>
            </a:r>
            <a:r>
              <a:rPr lang="en-US" sz="1600" b="1" dirty="0"/>
              <a:t> </a:t>
            </a:r>
            <a:r>
              <a:rPr lang="hr-HR" sz="1600" dirty="0"/>
              <a:t>naglašava posvećenost</a:t>
            </a:r>
            <a:r>
              <a:rPr lang="en-US" sz="1600" dirty="0"/>
              <a:t> </a:t>
            </a:r>
            <a:r>
              <a:rPr lang="hr-HR" sz="1600" dirty="0"/>
              <a:t> Vidu, Gladi</a:t>
            </a:r>
            <a:r>
              <a:rPr lang="en-US" sz="1600" dirty="0"/>
              <a:t>, </a:t>
            </a:r>
            <a:r>
              <a:rPr lang="hr-HR" sz="1600" dirty="0"/>
              <a:t>Okolišu i Karcinomu</a:t>
            </a:r>
            <a:r>
              <a:rPr lang="en-US" sz="1600" dirty="0"/>
              <a:t>.</a:t>
            </a:r>
          </a:p>
          <a:p>
            <a:endParaRPr lang="en-US" sz="1600" dirty="0"/>
          </a:p>
          <a:p>
            <a:r>
              <a:rPr lang="hr-HR" sz="1600" b="1" dirty="0"/>
              <a:t>Mladež i djeca</a:t>
            </a:r>
            <a:r>
              <a:rPr lang="en-US" sz="1600" b="1" dirty="0"/>
              <a:t> </a:t>
            </a:r>
            <a:r>
              <a:rPr lang="hr-HR" sz="1600" dirty="0"/>
              <a:t>posvećenost na svim područjima služenja </a:t>
            </a:r>
            <a:r>
              <a:rPr lang="hr-HR" sz="1600" dirty="0" err="1"/>
              <a:t>Lionsa</a:t>
            </a:r>
            <a:r>
              <a:rPr lang="en-US" sz="1600" dirty="0"/>
              <a:t>.</a:t>
            </a:r>
          </a:p>
          <a:p>
            <a:endParaRPr lang="en-US" sz="1600" dirty="0"/>
          </a:p>
          <a:p>
            <a:r>
              <a:rPr lang="hr-HR" sz="1800" dirty="0"/>
              <a:t>Cilj</a:t>
            </a:r>
            <a:r>
              <a:rPr lang="en-US" sz="1800" dirty="0"/>
              <a:t>: </a:t>
            </a:r>
            <a:r>
              <a:rPr lang="hr-HR" sz="1800" dirty="0"/>
              <a:t>pomagati</a:t>
            </a:r>
            <a:r>
              <a:rPr lang="en-US" sz="1800" dirty="0"/>
              <a:t> 200 mil</a:t>
            </a:r>
            <a:r>
              <a:rPr lang="hr-HR" sz="1800" dirty="0"/>
              <a:t>juna</a:t>
            </a:r>
            <a:r>
              <a:rPr lang="en-US" sz="1800" dirty="0"/>
              <a:t> </a:t>
            </a:r>
            <a:r>
              <a:rPr lang="hr-HR" sz="1800" dirty="0"/>
              <a:t>godišnje</a:t>
            </a:r>
            <a:endParaRPr lang="en-US" sz="1800" dirty="0"/>
          </a:p>
        </p:txBody>
      </p:sp>
      <p:grpSp>
        <p:nvGrpSpPr>
          <p:cNvPr id="5" name="Group 4"/>
          <p:cNvGrpSpPr/>
          <p:nvPr/>
        </p:nvGrpSpPr>
        <p:grpSpPr>
          <a:xfrm>
            <a:off x="2362200" y="1286411"/>
            <a:ext cx="5334000" cy="5647789"/>
            <a:chOff x="610539" y="341438"/>
            <a:chExt cx="4818056" cy="4818056"/>
          </a:xfrm>
          <a:solidFill>
            <a:srgbClr val="00338D"/>
          </a:solidFill>
        </p:grpSpPr>
        <p:sp>
          <p:nvSpPr>
            <p:cNvPr id="6" name="Pie 5"/>
            <p:cNvSpPr/>
            <p:nvPr/>
          </p:nvSpPr>
          <p:spPr>
            <a:xfrm>
              <a:off x="610539" y="341438"/>
              <a:ext cx="4818056" cy="4818056"/>
            </a:xfrm>
            <a:prstGeom prst="pie">
              <a:avLst>
                <a:gd name="adj1" fmla="val 16200000"/>
                <a:gd name="adj2" fmla="val 0"/>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7" name="Pie 4"/>
            <p:cNvSpPr/>
            <p:nvPr/>
          </p:nvSpPr>
          <p:spPr>
            <a:xfrm>
              <a:off x="3263426" y="1324185"/>
              <a:ext cx="1476875" cy="13350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defTabSz="711200" fontAlgn="base">
                <a:lnSpc>
                  <a:spcPct val="90000"/>
                </a:lnSpc>
                <a:spcBef>
                  <a:spcPct val="0"/>
                </a:spcBef>
              </a:pPr>
              <a:r>
                <a:rPr lang="hr-HR" sz="2400" b="1" dirty="0">
                  <a:solidFill>
                    <a:sysClr val="window" lastClr="FFFFFF"/>
                  </a:solidFill>
                  <a:cs typeface="Arial"/>
                </a:rPr>
                <a:t>Pojačati</a:t>
              </a:r>
            </a:p>
            <a:p>
              <a:pPr defTabSz="711200" fontAlgn="base">
                <a:lnSpc>
                  <a:spcPct val="90000"/>
                </a:lnSpc>
                <a:spcBef>
                  <a:spcPct val="0"/>
                </a:spcBef>
              </a:pPr>
              <a:r>
                <a:rPr lang="hr-HR" sz="2400" b="1" dirty="0">
                  <a:solidFill>
                    <a:sysClr val="window" lastClr="FFFFFF"/>
                  </a:solidFill>
                  <a:cs typeface="Arial"/>
                </a:rPr>
                <a:t>Utjecaj</a:t>
              </a:r>
            </a:p>
            <a:p>
              <a:pPr defTabSz="711200" fontAlgn="base">
                <a:lnSpc>
                  <a:spcPct val="90000"/>
                </a:lnSpc>
                <a:spcBef>
                  <a:spcPct val="0"/>
                </a:spcBef>
              </a:pPr>
              <a:r>
                <a:rPr lang="hr-HR" sz="2400" b="1" dirty="0">
                  <a:solidFill>
                    <a:sysClr val="window" lastClr="FFFFFF"/>
                  </a:solidFill>
                  <a:cs typeface="Arial"/>
                </a:rPr>
                <a:t>i Fokus</a:t>
              </a:r>
            </a:p>
            <a:p>
              <a:pPr defTabSz="711200" fontAlgn="base">
                <a:lnSpc>
                  <a:spcPct val="90000"/>
                </a:lnSpc>
                <a:spcBef>
                  <a:spcPct val="0"/>
                </a:spcBef>
              </a:pPr>
              <a:r>
                <a:rPr lang="hr-HR" sz="2400" b="1" dirty="0">
                  <a:solidFill>
                    <a:sysClr val="window" lastClr="FFFFFF"/>
                  </a:solidFill>
                  <a:cs typeface="Arial"/>
                </a:rPr>
                <a:t>Služenja</a:t>
              </a:r>
            </a:p>
          </p:txBody>
        </p:sp>
      </p:grpSp>
      <p:sp>
        <p:nvSpPr>
          <p:cNvPr id="8" name="TextBox 7"/>
          <p:cNvSpPr txBox="1"/>
          <p:nvPr/>
        </p:nvSpPr>
        <p:spPr>
          <a:xfrm>
            <a:off x="5029200" y="4258211"/>
            <a:ext cx="3657600" cy="1200329"/>
          </a:xfrm>
          <a:prstGeom prst="rect">
            <a:avLst/>
          </a:prstGeom>
          <a:noFill/>
        </p:spPr>
        <p:txBody>
          <a:bodyPr wrap="square" rtlCol="0">
            <a:spAutoFit/>
          </a:bodyPr>
          <a:lstStyle/>
          <a:p>
            <a:pPr fontAlgn="base">
              <a:spcBef>
                <a:spcPct val="0"/>
              </a:spcBef>
              <a:spcAft>
                <a:spcPct val="0"/>
              </a:spcAft>
            </a:pPr>
            <a:r>
              <a:rPr lang="hr-HR" sz="2400" b="1" dirty="0">
                <a:solidFill>
                  <a:srgbClr val="FBC40E"/>
                </a:solidFill>
                <a:ea typeface="ヒラギノ角ゴ Pro W3" pitchFamily="125" charset="-128"/>
              </a:rPr>
              <a:t>Kako će se razvijati naše humanitarno služenje</a:t>
            </a:r>
            <a:r>
              <a:rPr lang="en-US" sz="2400" b="1" dirty="0">
                <a:solidFill>
                  <a:srgbClr val="FBC40E"/>
                </a:solidFill>
                <a:ea typeface="ヒラギノ角ゴ Pro W3" pitchFamily="125" charset="-128"/>
              </a:rPr>
              <a:t>?</a:t>
            </a:r>
          </a:p>
        </p:txBody>
      </p:sp>
      <p:sp>
        <p:nvSpPr>
          <p:cNvPr id="9" name="Subtitle 2"/>
          <p:cNvSpPr txBox="1">
            <a:spLocks/>
          </p:cNvSpPr>
          <p:nvPr/>
        </p:nvSpPr>
        <p:spPr bwMode="auto">
          <a:xfrm>
            <a:off x="304800" y="63246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1800">
                <a:solidFill>
                  <a:schemeClr val="tx1">
                    <a:lumMod val="65000"/>
                    <a:lumOff val="35000"/>
                  </a:schemeClr>
                </a:solidFill>
                <a:latin typeface="+mn-lt"/>
              </a:defRPr>
            </a:lvl2pPr>
            <a:lvl3pPr marL="1144588" indent="-230188" algn="l" rtl="0" eaLnBrk="0" fontAlgn="base" hangingPunct="0">
              <a:spcBef>
                <a:spcPct val="20000"/>
              </a:spcBef>
              <a:spcAft>
                <a:spcPct val="0"/>
              </a:spcAft>
              <a:buFont typeface="Arial" pitchFamily="34" charset="0"/>
              <a:buChar char="○"/>
              <a:tabLst/>
              <a:defRPr sz="1800">
                <a:solidFill>
                  <a:schemeClr val="tx1">
                    <a:lumMod val="65000"/>
                    <a:lumOff val="35000"/>
                  </a:schemeClr>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4pPr>
            <a:lvl5pPr marL="20589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Font typeface="Arial" charset="0"/>
              <a:buNone/>
            </a:pPr>
            <a:r>
              <a:rPr lang="en-US" sz="1000" b="1" dirty="0">
                <a:solidFill>
                  <a:prstClr val="white"/>
                </a:solidFill>
              </a:rPr>
              <a:t>LCI FORWARD: Strategic Plan: </a:t>
            </a:r>
            <a:br>
              <a:rPr lang="en-US" sz="1000" b="1" dirty="0">
                <a:solidFill>
                  <a:prstClr val="white"/>
                </a:solidFill>
              </a:rPr>
            </a:br>
            <a:r>
              <a:rPr lang="en-US" sz="1000" b="1" dirty="0">
                <a:solidFill>
                  <a:prstClr val="white"/>
                </a:solidFill>
              </a:rPr>
              <a:t>2015-16 to 19-20</a:t>
            </a:r>
          </a:p>
        </p:txBody>
      </p:sp>
    </p:spTree>
    <p:extLst>
      <p:ext uri="{BB962C8B-B14F-4D97-AF65-F5344CB8AC3E}">
        <p14:creationId xmlns:p14="http://schemas.microsoft.com/office/powerpoint/2010/main" val="279251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457200"/>
          </a:xfrm>
        </p:spPr>
        <p:txBody>
          <a:bodyPr/>
          <a:lstStyle/>
          <a:p>
            <a:br>
              <a:rPr lang="hr-HR" sz="2400" dirty="0"/>
            </a:br>
            <a:r>
              <a:rPr lang="hr-HR" sz="2400" dirty="0"/>
              <a:t>Područje</a:t>
            </a:r>
            <a:r>
              <a:rPr lang="en-US" sz="2400" dirty="0"/>
              <a:t> – </a:t>
            </a:r>
            <a:r>
              <a:rPr lang="hr-HR" sz="2400" dirty="0"/>
              <a:t>Promijeniti javnu Percepciju i Povećati Vidljivost</a:t>
            </a:r>
            <a:br>
              <a:rPr lang="en-US" sz="2400" dirty="0"/>
            </a:br>
            <a:endParaRPr lang="en-US" sz="2400" dirty="0"/>
          </a:p>
        </p:txBody>
      </p:sp>
      <p:sp>
        <p:nvSpPr>
          <p:cNvPr id="3" name="Content Placeholder 2"/>
          <p:cNvSpPr>
            <a:spLocks noGrp="1"/>
          </p:cNvSpPr>
          <p:nvPr>
            <p:ph sz="half" idx="1"/>
          </p:nvPr>
        </p:nvSpPr>
        <p:spPr>
          <a:xfrm>
            <a:off x="228600" y="1295400"/>
            <a:ext cx="4191000" cy="4724400"/>
          </a:xfrm>
        </p:spPr>
        <p:txBody>
          <a:bodyPr/>
          <a:lstStyle/>
          <a:p>
            <a:r>
              <a:rPr lang="hr-HR" sz="1600" b="1" dirty="0"/>
              <a:t>Strateški</a:t>
            </a:r>
            <a:r>
              <a:rPr lang="en-US" sz="1600" b="1" dirty="0"/>
              <a:t> Marketing Plan</a:t>
            </a:r>
            <a:endParaRPr lang="en-US" sz="1200" dirty="0"/>
          </a:p>
          <a:p>
            <a:pPr lvl="1"/>
            <a:r>
              <a:rPr lang="hr-HR" sz="1600" dirty="0"/>
              <a:t>Kulturološki Relevantan</a:t>
            </a:r>
            <a:endParaRPr lang="en-US" sz="1600" dirty="0"/>
          </a:p>
          <a:p>
            <a:pPr lvl="1"/>
            <a:r>
              <a:rPr lang="hr-HR" sz="1600" dirty="0"/>
              <a:t>Fokusiran na Publiku</a:t>
            </a:r>
            <a:endParaRPr lang="en-US" sz="1600" dirty="0"/>
          </a:p>
          <a:p>
            <a:pPr lvl="1"/>
            <a:r>
              <a:rPr lang="hr-HR" sz="1600" dirty="0"/>
              <a:t>Tradicionalne i Digitalne Kampanje</a:t>
            </a:r>
            <a:endParaRPr lang="en-US" sz="1600" dirty="0"/>
          </a:p>
          <a:p>
            <a:pPr lvl="1"/>
            <a:endParaRPr lang="en-US" sz="1600" dirty="0"/>
          </a:p>
          <a:p>
            <a:r>
              <a:rPr lang="hr-HR" sz="1600" b="1" dirty="0"/>
              <a:t>Digitalna Integracija</a:t>
            </a:r>
            <a:endParaRPr lang="en-US" sz="1600" b="1" dirty="0"/>
          </a:p>
          <a:p>
            <a:pPr lvl="1"/>
            <a:r>
              <a:rPr lang="en-US" sz="1600" dirty="0"/>
              <a:t>Lion</a:t>
            </a:r>
            <a:r>
              <a:rPr lang="hr-HR" sz="1600" dirty="0"/>
              <a:t> Magazin</a:t>
            </a:r>
            <a:endParaRPr lang="en-US" sz="1600" dirty="0"/>
          </a:p>
          <a:p>
            <a:pPr lvl="1"/>
            <a:r>
              <a:rPr lang="hr-HR" sz="1600" dirty="0"/>
              <a:t>Razvoj Aplikacija</a:t>
            </a:r>
            <a:endParaRPr lang="en-US" sz="1600" dirty="0"/>
          </a:p>
          <a:p>
            <a:pPr lvl="1"/>
            <a:r>
              <a:rPr lang="hr-HR" sz="1600" dirty="0"/>
              <a:t>Društvene Mreže</a:t>
            </a:r>
            <a:endParaRPr lang="en-US" sz="1600" dirty="0"/>
          </a:p>
          <a:p>
            <a:pPr marL="519112" lvl="1" indent="0">
              <a:buNone/>
            </a:pPr>
            <a:endParaRPr lang="en-US" sz="1600" dirty="0"/>
          </a:p>
          <a:p>
            <a:r>
              <a:rPr lang="hr-HR" sz="1600" b="1" dirty="0"/>
              <a:t>Analiza Marketinga i Automatizacija</a:t>
            </a:r>
            <a:endParaRPr lang="en-US" sz="1600" b="1" dirty="0"/>
          </a:p>
          <a:p>
            <a:pPr lvl="1"/>
            <a:r>
              <a:rPr lang="hr-HR" sz="1600" dirty="0"/>
              <a:t>Istraživanje Tržišta</a:t>
            </a:r>
            <a:endParaRPr lang="en-US" sz="1600" dirty="0"/>
          </a:p>
          <a:p>
            <a:pPr lvl="1"/>
            <a:r>
              <a:rPr lang="hr-HR" sz="1600" dirty="0"/>
              <a:t>Poboljšanje Podataka</a:t>
            </a:r>
            <a:endParaRPr lang="en-US" sz="1600" dirty="0"/>
          </a:p>
          <a:p>
            <a:pPr lvl="1"/>
            <a:r>
              <a:rPr lang="hr-HR" sz="1600" dirty="0"/>
              <a:t>Segmentacija</a:t>
            </a:r>
            <a:endParaRPr lang="en-US" sz="1600" dirty="0"/>
          </a:p>
          <a:p>
            <a:pPr marL="0" indent="0">
              <a:buNone/>
            </a:pPr>
            <a:endParaRPr lang="en-US" sz="1600" dirty="0"/>
          </a:p>
        </p:txBody>
      </p:sp>
      <p:grpSp>
        <p:nvGrpSpPr>
          <p:cNvPr id="5" name="Group 4"/>
          <p:cNvGrpSpPr/>
          <p:nvPr/>
        </p:nvGrpSpPr>
        <p:grpSpPr>
          <a:xfrm>
            <a:off x="2438400" y="-1341060"/>
            <a:ext cx="5181600" cy="5257800"/>
            <a:chOff x="1661095" y="-1412635"/>
            <a:chExt cx="4818056" cy="4818056"/>
          </a:xfrm>
        </p:grpSpPr>
        <p:sp>
          <p:nvSpPr>
            <p:cNvPr id="6" name="Pie 5"/>
            <p:cNvSpPr/>
            <p:nvPr/>
          </p:nvSpPr>
          <p:spPr>
            <a:xfrm>
              <a:off x="1661095" y="-1412635"/>
              <a:ext cx="4818056" cy="4818056"/>
            </a:xfrm>
            <a:prstGeom prst="pie">
              <a:avLst>
                <a:gd name="adj1" fmla="val 0"/>
                <a:gd name="adj2" fmla="val 5400000"/>
              </a:avLst>
            </a:prstGeom>
            <a:solidFill>
              <a:srgbClr val="00338D"/>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7" name="Pie 4"/>
            <p:cNvSpPr/>
            <p:nvPr/>
          </p:nvSpPr>
          <p:spPr>
            <a:xfrm>
              <a:off x="4251895" y="1310614"/>
              <a:ext cx="1778092" cy="13192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defTabSz="533400" fontAlgn="base">
                <a:lnSpc>
                  <a:spcPct val="90000"/>
                </a:lnSpc>
                <a:spcBef>
                  <a:spcPct val="0"/>
                </a:spcBef>
              </a:pPr>
              <a:r>
                <a:rPr lang="hr-HR" sz="2400" b="1" dirty="0">
                  <a:solidFill>
                    <a:sysClr val="window" lastClr="FFFFFF"/>
                  </a:solidFill>
                  <a:cs typeface="Arial"/>
                </a:rPr>
                <a:t>Promijeniti javnu Percepciju i</a:t>
              </a:r>
            </a:p>
            <a:p>
              <a:pPr defTabSz="533400" fontAlgn="base">
                <a:lnSpc>
                  <a:spcPct val="90000"/>
                </a:lnSpc>
                <a:spcBef>
                  <a:spcPct val="0"/>
                </a:spcBef>
              </a:pPr>
              <a:r>
                <a:rPr lang="hr-HR" sz="2400" b="1" dirty="0">
                  <a:solidFill>
                    <a:sysClr val="window" lastClr="FFFFFF"/>
                  </a:solidFill>
                  <a:cs typeface="Arial"/>
                </a:rPr>
                <a:t>Povećati</a:t>
              </a:r>
            </a:p>
            <a:p>
              <a:pPr defTabSz="533400" fontAlgn="base">
                <a:lnSpc>
                  <a:spcPct val="90000"/>
                </a:lnSpc>
                <a:spcBef>
                  <a:spcPct val="0"/>
                </a:spcBef>
              </a:pPr>
              <a:r>
                <a:rPr lang="hr-HR" sz="2400" b="1" dirty="0">
                  <a:solidFill>
                    <a:sysClr val="window" lastClr="FFFFFF"/>
                  </a:solidFill>
                  <a:cs typeface="Arial"/>
                </a:rPr>
                <a:t>Vidljivost</a:t>
              </a:r>
            </a:p>
          </p:txBody>
        </p:sp>
      </p:grpSp>
      <p:sp>
        <p:nvSpPr>
          <p:cNvPr id="4" name="Rectangle 3"/>
          <p:cNvSpPr/>
          <p:nvPr/>
        </p:nvSpPr>
        <p:spPr>
          <a:xfrm>
            <a:off x="5029200" y="4145340"/>
            <a:ext cx="3429000" cy="1569660"/>
          </a:xfrm>
          <a:prstGeom prst="rect">
            <a:avLst/>
          </a:prstGeom>
        </p:spPr>
        <p:txBody>
          <a:bodyPr wrap="square">
            <a:spAutoFit/>
          </a:bodyPr>
          <a:lstStyle/>
          <a:p>
            <a:pPr fontAlgn="base">
              <a:spcBef>
                <a:spcPct val="0"/>
              </a:spcBef>
              <a:spcAft>
                <a:spcPct val="0"/>
              </a:spcAft>
            </a:pPr>
            <a:r>
              <a:rPr lang="hr-HR" sz="2400" b="1" dirty="0">
                <a:solidFill>
                  <a:srgbClr val="FBC40E"/>
                </a:solidFill>
                <a:ea typeface="ヒラギノ角ゴ Pro W3" pitchFamily="125" charset="-128"/>
              </a:rPr>
              <a:t>Koji su najbolji i najkreativniji načini za promociju branda Lions</a:t>
            </a:r>
            <a:r>
              <a:rPr lang="en-US" sz="2400" b="1" dirty="0">
                <a:solidFill>
                  <a:srgbClr val="FBC40E"/>
                </a:solidFill>
                <a:ea typeface="ヒラギノ角ゴ Pro W3" pitchFamily="125" charset="-128"/>
              </a:rPr>
              <a:t>?</a:t>
            </a:r>
          </a:p>
        </p:txBody>
      </p:sp>
      <p:sp>
        <p:nvSpPr>
          <p:cNvPr id="8" name="Subtitle 2"/>
          <p:cNvSpPr txBox="1">
            <a:spLocks/>
          </p:cNvSpPr>
          <p:nvPr/>
        </p:nvSpPr>
        <p:spPr bwMode="auto">
          <a:xfrm>
            <a:off x="304800" y="63246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1800">
                <a:solidFill>
                  <a:schemeClr val="tx1">
                    <a:lumMod val="65000"/>
                    <a:lumOff val="35000"/>
                  </a:schemeClr>
                </a:solidFill>
                <a:latin typeface="+mn-lt"/>
              </a:defRPr>
            </a:lvl2pPr>
            <a:lvl3pPr marL="1144588" indent="-230188" algn="l" rtl="0" eaLnBrk="0" fontAlgn="base" hangingPunct="0">
              <a:spcBef>
                <a:spcPct val="20000"/>
              </a:spcBef>
              <a:spcAft>
                <a:spcPct val="0"/>
              </a:spcAft>
              <a:buFont typeface="Arial" pitchFamily="34" charset="0"/>
              <a:buChar char="○"/>
              <a:tabLst/>
              <a:defRPr sz="1800">
                <a:solidFill>
                  <a:schemeClr val="tx1">
                    <a:lumMod val="65000"/>
                    <a:lumOff val="35000"/>
                  </a:schemeClr>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4pPr>
            <a:lvl5pPr marL="20589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Font typeface="Arial" charset="0"/>
              <a:buNone/>
            </a:pPr>
            <a:r>
              <a:rPr lang="en-US" sz="1000" b="1" dirty="0">
                <a:solidFill>
                  <a:prstClr val="white"/>
                </a:solidFill>
              </a:rPr>
              <a:t>LCI FORWARD: Strategic Plan: </a:t>
            </a:r>
            <a:br>
              <a:rPr lang="en-US" sz="1000" b="1" dirty="0">
                <a:solidFill>
                  <a:prstClr val="white"/>
                </a:solidFill>
              </a:rPr>
            </a:br>
            <a:r>
              <a:rPr lang="en-US" sz="1000" b="1" dirty="0">
                <a:solidFill>
                  <a:prstClr val="white"/>
                </a:solidFill>
              </a:rPr>
              <a:t>2015-16 to 19-20</a:t>
            </a:r>
          </a:p>
        </p:txBody>
      </p:sp>
    </p:spTree>
    <p:extLst>
      <p:ext uri="{BB962C8B-B14F-4D97-AF65-F5344CB8AC3E}">
        <p14:creationId xmlns:p14="http://schemas.microsoft.com/office/powerpoint/2010/main" val="389042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457200"/>
          </a:xfrm>
        </p:spPr>
        <p:txBody>
          <a:bodyPr/>
          <a:lstStyle/>
          <a:p>
            <a:r>
              <a:rPr lang="hr-HR" dirty="0"/>
              <a:t>Područje</a:t>
            </a:r>
            <a:r>
              <a:rPr lang="en-US" dirty="0"/>
              <a:t> – </a:t>
            </a:r>
            <a:r>
              <a:rPr lang="hr-HR" dirty="0"/>
              <a:t>Izvrsnost Kluba</a:t>
            </a:r>
            <a:r>
              <a:rPr lang="en-US" dirty="0"/>
              <a:t>, </a:t>
            </a:r>
            <a:r>
              <a:rPr lang="hr-HR" dirty="0"/>
              <a:t>Distrikta i</a:t>
            </a:r>
            <a:r>
              <a:rPr lang="en-US" dirty="0"/>
              <a:t> LCI</a:t>
            </a:r>
            <a:r>
              <a:rPr lang="hr-HR" dirty="0"/>
              <a:t>-a</a:t>
            </a:r>
            <a:endParaRPr lang="en-US" dirty="0"/>
          </a:p>
        </p:txBody>
      </p:sp>
      <p:sp>
        <p:nvSpPr>
          <p:cNvPr id="3" name="Content Placeholder 2"/>
          <p:cNvSpPr>
            <a:spLocks noGrp="1"/>
          </p:cNvSpPr>
          <p:nvPr>
            <p:ph sz="half" idx="1"/>
          </p:nvPr>
        </p:nvSpPr>
        <p:spPr>
          <a:xfrm>
            <a:off x="228600" y="1295400"/>
            <a:ext cx="4191000" cy="4876800"/>
          </a:xfrm>
        </p:spPr>
        <p:txBody>
          <a:bodyPr/>
          <a:lstStyle/>
          <a:p>
            <a:pPr marL="0" indent="0" algn="ctr">
              <a:buNone/>
            </a:pPr>
            <a:r>
              <a:rPr lang="hr-HR" sz="2400" b="1" dirty="0"/>
              <a:t>Program Totalne Kvalitete</a:t>
            </a:r>
            <a:endParaRPr lang="en-US" sz="2400" b="1" dirty="0"/>
          </a:p>
          <a:p>
            <a:r>
              <a:rPr lang="hr-HR" sz="1600" dirty="0"/>
              <a:t>Izvrsnost Kluba</a:t>
            </a:r>
            <a:endParaRPr lang="en-US" sz="1600" dirty="0"/>
          </a:p>
          <a:p>
            <a:pPr lvl="1"/>
            <a:r>
              <a:rPr lang="hr-HR" sz="1600" dirty="0"/>
              <a:t>Vaš Klub Vaš Način</a:t>
            </a:r>
            <a:endParaRPr lang="en-US" sz="1600" dirty="0"/>
          </a:p>
          <a:p>
            <a:pPr lvl="1"/>
            <a:r>
              <a:rPr lang="hr-HR" sz="1600" dirty="0"/>
              <a:t>Projekt za Snažniji Klub</a:t>
            </a:r>
            <a:endParaRPr lang="en-US" sz="1600" dirty="0"/>
          </a:p>
          <a:p>
            <a:pPr lvl="1"/>
            <a:r>
              <a:rPr lang="hr-HR" sz="1600" dirty="0"/>
              <a:t>Program Kvalitete Kluba</a:t>
            </a:r>
            <a:endParaRPr lang="en-US" sz="1600" dirty="0"/>
          </a:p>
          <a:p>
            <a:pPr marL="519112" lvl="1" indent="0">
              <a:buNone/>
            </a:pPr>
            <a:endParaRPr lang="en-US" sz="1600" dirty="0"/>
          </a:p>
          <a:p>
            <a:r>
              <a:rPr lang="hr-HR" sz="1600" dirty="0"/>
              <a:t>Izvrsnost Distrikta</a:t>
            </a:r>
            <a:endParaRPr lang="en-US" sz="1600" dirty="0"/>
          </a:p>
          <a:p>
            <a:pPr lvl="1"/>
            <a:r>
              <a:rPr lang="hr-HR" sz="1600" dirty="0"/>
              <a:t>Fokus Služenja</a:t>
            </a:r>
            <a:endParaRPr lang="en-US" sz="1600" dirty="0"/>
          </a:p>
          <a:p>
            <a:pPr lvl="1"/>
            <a:r>
              <a:rPr lang="hr-HR" sz="1600" dirty="0"/>
              <a:t>Razvoj Rukovođenja</a:t>
            </a:r>
            <a:endParaRPr lang="en-US" sz="1600" dirty="0"/>
          </a:p>
          <a:p>
            <a:pPr lvl="1"/>
            <a:r>
              <a:rPr lang="hr-HR" sz="1600" dirty="0"/>
              <a:t>Timski Rad</a:t>
            </a:r>
            <a:endParaRPr lang="en-US" sz="1600" dirty="0"/>
          </a:p>
          <a:p>
            <a:pPr lvl="1"/>
            <a:r>
              <a:rPr lang="hr-HR" sz="1600" dirty="0"/>
              <a:t>Podrška</a:t>
            </a:r>
            <a:endParaRPr lang="en-US" sz="1600" dirty="0"/>
          </a:p>
          <a:p>
            <a:endParaRPr lang="en-US" sz="1600" dirty="0"/>
          </a:p>
          <a:p>
            <a:r>
              <a:rPr lang="hr-HR" sz="1600" dirty="0"/>
              <a:t>Izvrsnost Organizacije</a:t>
            </a:r>
            <a:endParaRPr lang="en-US" sz="1600" dirty="0"/>
          </a:p>
          <a:p>
            <a:pPr lvl="1"/>
            <a:r>
              <a:rPr lang="en-US" sz="1600" dirty="0"/>
              <a:t>LCI Finance Forward</a:t>
            </a:r>
          </a:p>
          <a:p>
            <a:pPr lvl="1"/>
            <a:r>
              <a:rPr lang="hr-HR" sz="1600" dirty="0"/>
              <a:t>Optimizacija</a:t>
            </a:r>
            <a:endParaRPr lang="en-US" sz="1600" dirty="0"/>
          </a:p>
          <a:p>
            <a:pPr lvl="1"/>
            <a:r>
              <a:rPr lang="hr-HR" sz="1600" dirty="0"/>
              <a:t>Inovacija</a:t>
            </a:r>
            <a:endParaRPr lang="en-US" sz="1600" dirty="0"/>
          </a:p>
        </p:txBody>
      </p:sp>
      <p:grpSp>
        <p:nvGrpSpPr>
          <p:cNvPr id="9" name="Group 8"/>
          <p:cNvGrpSpPr/>
          <p:nvPr/>
        </p:nvGrpSpPr>
        <p:grpSpPr>
          <a:xfrm>
            <a:off x="5160757" y="-1722060"/>
            <a:ext cx="6057900" cy="5715000"/>
            <a:chOff x="538118" y="-531242"/>
            <a:chExt cx="6605399" cy="5871035"/>
          </a:xfrm>
        </p:grpSpPr>
        <p:sp>
          <p:nvSpPr>
            <p:cNvPr id="10" name="Pie 9"/>
            <p:cNvSpPr/>
            <p:nvPr/>
          </p:nvSpPr>
          <p:spPr>
            <a:xfrm>
              <a:off x="538118" y="-531242"/>
              <a:ext cx="6605399" cy="5871035"/>
            </a:xfrm>
            <a:prstGeom prst="pie">
              <a:avLst>
                <a:gd name="adj1" fmla="val 5400000"/>
                <a:gd name="adj2" fmla="val 10800000"/>
              </a:avLst>
            </a:prstGeom>
            <a:solidFill>
              <a:srgbClr val="00338D"/>
            </a:solidFill>
            <a:ln w="25400" cap="flat" cmpd="sng" algn="ctr">
              <a:solidFill>
                <a:sysClr val="window" lastClr="FFFFFF">
                  <a:hueOff val="0"/>
                  <a:satOff val="0"/>
                  <a:lumOff val="0"/>
                  <a:alphaOff val="0"/>
                </a:sysClr>
              </a:solidFill>
              <a:prstDash val="solid"/>
            </a:ln>
            <a:effectLst/>
          </p:spPr>
        </p:sp>
        <p:sp>
          <p:nvSpPr>
            <p:cNvPr id="11" name="Pie 4"/>
            <p:cNvSpPr/>
            <p:nvPr/>
          </p:nvSpPr>
          <p:spPr>
            <a:xfrm>
              <a:off x="1142452" y="2778121"/>
              <a:ext cx="2426378" cy="1700587"/>
            </a:xfrm>
            <a:prstGeom prst="rect">
              <a:avLst/>
            </a:prstGeom>
            <a:noFill/>
            <a:ln>
              <a:noFill/>
            </a:ln>
            <a:effectLst/>
          </p:spPr>
          <p:txBody>
            <a:bodyPr spcFirstLastPara="0" vert="horz" wrap="square" lIns="7620" tIns="7620" rIns="7620" bIns="7620" numCol="1" spcCol="1270" anchor="ctr" anchorCtr="0">
              <a:noAutofit/>
            </a:bodyPr>
            <a:lstStyle/>
            <a:p>
              <a:pPr algn="r" defTabSz="266700">
                <a:lnSpc>
                  <a:spcPct val="90000"/>
                </a:lnSpc>
                <a:spcBef>
                  <a:spcPct val="0"/>
                </a:spcBef>
                <a:defRPr/>
              </a:pPr>
              <a:r>
                <a:rPr lang="hr-HR" sz="2400" b="1" dirty="0">
                  <a:solidFill>
                    <a:sysClr val="window" lastClr="FFFFFF"/>
                  </a:solidFill>
                  <a:ea typeface="ヒラギノ角ゴ Pro W3" pitchFamily="125" charset="-128"/>
                  <a:cs typeface="Arial"/>
                </a:rPr>
                <a:t>Tražiti Izvrsnost</a:t>
              </a:r>
            </a:p>
            <a:p>
              <a:pPr algn="r" defTabSz="266700">
                <a:lnSpc>
                  <a:spcPct val="90000"/>
                </a:lnSpc>
                <a:spcBef>
                  <a:spcPct val="0"/>
                </a:spcBef>
                <a:defRPr/>
              </a:pPr>
              <a:r>
                <a:rPr lang="hr-HR" sz="2400" b="1" dirty="0">
                  <a:solidFill>
                    <a:sysClr val="window" lastClr="FFFFFF"/>
                  </a:solidFill>
                  <a:ea typeface="ヒラギノ角ゴ Pro W3" pitchFamily="125" charset="-128"/>
                  <a:cs typeface="Arial"/>
                </a:rPr>
                <a:t>Kluba,</a:t>
              </a:r>
            </a:p>
            <a:p>
              <a:pPr algn="r" defTabSz="266700">
                <a:lnSpc>
                  <a:spcPct val="90000"/>
                </a:lnSpc>
                <a:spcBef>
                  <a:spcPct val="0"/>
                </a:spcBef>
                <a:defRPr/>
              </a:pPr>
              <a:r>
                <a:rPr lang="hr-HR" sz="2400" b="1" dirty="0">
                  <a:solidFill>
                    <a:sysClr val="window" lastClr="FFFFFF"/>
                  </a:solidFill>
                  <a:ea typeface="ヒラギノ角ゴ Pro W3" pitchFamily="125" charset="-128"/>
                  <a:cs typeface="Arial"/>
                </a:rPr>
                <a:t>Distrikta i Organizacije</a:t>
              </a:r>
            </a:p>
          </p:txBody>
        </p:sp>
      </p:grpSp>
      <p:sp>
        <p:nvSpPr>
          <p:cNvPr id="13" name="Rectangle 12"/>
          <p:cNvSpPr/>
          <p:nvPr/>
        </p:nvSpPr>
        <p:spPr>
          <a:xfrm>
            <a:off x="4932486" y="4221540"/>
            <a:ext cx="3678444" cy="1200329"/>
          </a:xfrm>
          <a:prstGeom prst="rect">
            <a:avLst/>
          </a:prstGeom>
        </p:spPr>
        <p:txBody>
          <a:bodyPr wrap="square">
            <a:spAutoFit/>
          </a:bodyPr>
          <a:lstStyle/>
          <a:p>
            <a:pPr fontAlgn="base">
              <a:spcBef>
                <a:spcPct val="0"/>
              </a:spcBef>
              <a:spcAft>
                <a:spcPct val="0"/>
              </a:spcAft>
            </a:pPr>
            <a:r>
              <a:rPr lang="hr-HR" sz="2400" b="1" dirty="0">
                <a:solidFill>
                  <a:srgbClr val="FBC40E"/>
                </a:solidFill>
                <a:ea typeface="ヒラギノ角ゴ Pro W3" pitchFamily="125" charset="-128"/>
              </a:rPr>
              <a:t>Kako bolje služiti,</a:t>
            </a:r>
            <a:r>
              <a:rPr lang="en-US" sz="2400" b="1" dirty="0">
                <a:solidFill>
                  <a:srgbClr val="FBC40E"/>
                </a:solidFill>
                <a:ea typeface="ヒラギノ角ゴ Pro W3" pitchFamily="125" charset="-128"/>
              </a:rPr>
              <a:t> </a:t>
            </a:r>
            <a:r>
              <a:rPr lang="hr-HR" sz="2400" b="1" dirty="0">
                <a:solidFill>
                  <a:srgbClr val="FBC40E"/>
                </a:solidFill>
                <a:ea typeface="ヒラギノ角ゴ Pro W3" pitchFamily="125" charset="-128"/>
              </a:rPr>
              <a:t>bolje služiti i klubovima i distriktima i svijetu</a:t>
            </a:r>
            <a:r>
              <a:rPr lang="en-US" sz="2400" b="1" dirty="0">
                <a:solidFill>
                  <a:srgbClr val="FBC40E"/>
                </a:solidFill>
                <a:ea typeface="ヒラギノ角ゴ Pro W3" pitchFamily="125" charset="-128"/>
              </a:rPr>
              <a:t>?</a:t>
            </a:r>
          </a:p>
        </p:txBody>
      </p:sp>
      <p:sp>
        <p:nvSpPr>
          <p:cNvPr id="8" name="Subtitle 2"/>
          <p:cNvSpPr txBox="1">
            <a:spLocks/>
          </p:cNvSpPr>
          <p:nvPr/>
        </p:nvSpPr>
        <p:spPr bwMode="auto">
          <a:xfrm>
            <a:off x="304800" y="6324600"/>
            <a:ext cx="4800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1800">
                <a:solidFill>
                  <a:schemeClr val="tx1">
                    <a:lumMod val="65000"/>
                    <a:lumOff val="35000"/>
                  </a:schemeClr>
                </a:solidFill>
                <a:latin typeface="+mn-lt"/>
              </a:defRPr>
            </a:lvl2pPr>
            <a:lvl3pPr marL="1144588" indent="-230188" algn="l" rtl="0" eaLnBrk="0" fontAlgn="base" hangingPunct="0">
              <a:spcBef>
                <a:spcPct val="20000"/>
              </a:spcBef>
              <a:spcAft>
                <a:spcPct val="0"/>
              </a:spcAft>
              <a:buFont typeface="Arial" pitchFamily="34" charset="0"/>
              <a:buChar char="○"/>
              <a:tabLst/>
              <a:defRPr sz="1800">
                <a:solidFill>
                  <a:schemeClr val="tx1">
                    <a:lumMod val="65000"/>
                    <a:lumOff val="35000"/>
                  </a:schemeClr>
                </a:solidFill>
                <a:latin typeface="+mn-lt"/>
              </a:defRPr>
            </a:lvl3pPr>
            <a:lvl4pPr marL="1598613" indent="-227013"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4pPr>
            <a:lvl5pPr marL="2058988" indent="-230188" algn="l" rtl="0" eaLnBrk="0" fontAlgn="base" hangingPunct="0">
              <a:spcBef>
                <a:spcPct val="20000"/>
              </a:spcBef>
              <a:spcAft>
                <a:spcPct val="0"/>
              </a:spcAft>
              <a:buFont typeface="Arial" charset="0"/>
              <a:buChar char="◦"/>
              <a:defRPr sz="1800">
                <a:solidFill>
                  <a:schemeClr val="tx1">
                    <a:lumMod val="65000"/>
                    <a:lumOff val="35000"/>
                  </a:schemeClr>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Font typeface="Arial" charset="0"/>
              <a:buNone/>
            </a:pPr>
            <a:r>
              <a:rPr lang="en-US" sz="1000" b="1" dirty="0">
                <a:solidFill>
                  <a:prstClr val="white"/>
                </a:solidFill>
              </a:rPr>
              <a:t>LCI FORWARD: Strategic Plan: </a:t>
            </a:r>
            <a:br>
              <a:rPr lang="en-US" sz="1000" b="1" dirty="0">
                <a:solidFill>
                  <a:prstClr val="white"/>
                </a:solidFill>
              </a:rPr>
            </a:br>
            <a:r>
              <a:rPr lang="en-US" sz="1000" b="1" dirty="0">
                <a:solidFill>
                  <a:prstClr val="white"/>
                </a:solidFill>
              </a:rPr>
              <a:t>2015-16 to 19-20</a:t>
            </a:r>
          </a:p>
        </p:txBody>
      </p:sp>
    </p:spTree>
    <p:extLst>
      <p:ext uri="{BB962C8B-B14F-4D97-AF65-F5344CB8AC3E}">
        <p14:creationId xmlns:p14="http://schemas.microsoft.com/office/powerpoint/2010/main" val="28546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LIONS_MAY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2885</Words>
  <Application>Microsoft Office PowerPoint</Application>
  <PresentationFormat>On-screen Show (4:3)</PresentationFormat>
  <Paragraphs>287</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Candara</vt:lpstr>
      <vt:lpstr>Helvetica</vt:lpstr>
      <vt:lpstr>Wingdings</vt:lpstr>
      <vt:lpstr>LIONS_MAY2016_Template</vt:lpstr>
      <vt:lpstr>LCI FORWARD</vt:lpstr>
      <vt:lpstr>Strateški Ciljevi 2016.-2020.</vt:lpstr>
      <vt:lpstr>Četiri Područja Fokusa – „Kotač” Strategije</vt:lpstr>
      <vt:lpstr>Četiri Područja Fokusa </vt:lpstr>
      <vt:lpstr>Četiri Područja Fokusa </vt:lpstr>
      <vt:lpstr>4 područja fokusa.   Detaljnije!</vt:lpstr>
      <vt:lpstr>Područje – Utjecaj i Fokus Služenja</vt:lpstr>
      <vt:lpstr> Područje – Promijeniti javnu Percepciju i Povećati Vidljivost </vt:lpstr>
      <vt:lpstr>Područje – Izvrsnost Kluba, Distrikta i LCI-a</vt:lpstr>
      <vt:lpstr>Područje – Poboljšati Vrijednost Članstva/Nova Tržišta</vt:lpstr>
      <vt:lpstr>Nova strategija  Distrikt 126 Hrvatska</vt:lpstr>
      <vt:lpstr>Nova strategija Distrikta 126 Hrvatska</vt:lpstr>
      <vt:lpstr>Nova strategija Distrikta 126 Hrvatska</vt:lpstr>
      <vt:lpstr>Nova strategija Distrikta 126 Hrvatska</vt:lpstr>
      <vt:lpstr>Nova strategija Distrikta 126 Hrvatska</vt:lpstr>
      <vt:lpstr>Nova strategija Distrikta 126 Hrvatska</vt:lpstr>
      <vt:lpstr>Nova strategija Distrikta 126 Hrvatska</vt:lpstr>
      <vt:lpstr>Nova strategija Distrikta 126 Hrvatska</vt:lpstr>
      <vt:lpstr>Nova strategija Distrikta 126 Hrvatska</vt:lpstr>
      <vt:lpstr>Nova strategija Distrikta 126 Hrvatska</vt:lpstr>
      <vt:lpstr>Nova strategija Distrikta 126 Hrvatska</vt:lpstr>
      <vt:lpstr>Nova strategija Distrikta 126 Hrvatska</vt:lpstr>
      <vt:lpstr>Nova strategija Distrikta 126 Hrvatska</vt:lpstr>
      <vt:lpstr>Pitanja i Odgovori</vt:lpstr>
      <vt:lpstr>Hvala</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LCI FORWARD</dc:title>
  <dc:creator>O'Donnell, Heather</dc:creator>
  <cp:lastModifiedBy>Dražen Melčić</cp:lastModifiedBy>
  <cp:revision>42</cp:revision>
  <dcterms:created xsi:type="dcterms:W3CDTF">2016-08-17T13:01:59Z</dcterms:created>
  <dcterms:modified xsi:type="dcterms:W3CDTF">2020-06-08T16:52:09Z</dcterms:modified>
</cp:coreProperties>
</file>